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Lexend ExtraBold"/>
      <p:bold r:id="rId19"/>
    </p:embeddedFont>
    <p:embeddedFont>
      <p:font typeface="Economica"/>
      <p:regular r:id="rId20"/>
      <p:bold r:id="rId21"/>
      <p:italic r:id="rId22"/>
      <p:boldItalic r:id="rId23"/>
    </p:embeddedFont>
    <p:embeddedFont>
      <p:font typeface="Comfortaa"/>
      <p:regular r:id="rId24"/>
      <p:bold r:id="rId25"/>
    </p:embeddedFont>
    <p:embeddedFont>
      <p:font typeface="Open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conomica-regular.fntdata"/><Relationship Id="rId22" Type="http://schemas.openxmlformats.org/officeDocument/2006/relationships/font" Target="fonts/Economica-italic.fntdata"/><Relationship Id="rId21" Type="http://schemas.openxmlformats.org/officeDocument/2006/relationships/font" Target="fonts/Economica-bold.fntdata"/><Relationship Id="rId24" Type="http://schemas.openxmlformats.org/officeDocument/2006/relationships/font" Target="fonts/Comfortaa-regular.fntdata"/><Relationship Id="rId23" Type="http://schemas.openxmlformats.org/officeDocument/2006/relationships/font" Target="fonts/Economica-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regular.fntdata"/><Relationship Id="rId25" Type="http://schemas.openxmlformats.org/officeDocument/2006/relationships/font" Target="fonts/Comfortaa-bold.fntdata"/><Relationship Id="rId28" Type="http://schemas.openxmlformats.org/officeDocument/2006/relationships/font" Target="fonts/OpenSans-italic.fntdata"/><Relationship Id="rId27"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LexendExtraBold-bold.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f06ede2f4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f06ede2f4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f05ee3c26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f05ee3c26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f06ede2f4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f06ede2f4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f06ede2f4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f06ede2f4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f05ee3c26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f05ee3c26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f05ee3c26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f05ee3c26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f05ee3c26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f05ee3c26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f05ee3c26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f05ee3c26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f05ee3c266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f05ee3c266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f05ee3c26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f05ee3c26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f05ee3c26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f05ee3c26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f05ee3c26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f05ee3c26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33.png"/><Relationship Id="rId8"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9.png"/><Relationship Id="rId11" Type="http://schemas.openxmlformats.org/officeDocument/2006/relationships/image" Target="../media/image31.png"/><Relationship Id="rId10" Type="http://schemas.openxmlformats.org/officeDocument/2006/relationships/image" Target="../media/image32.png"/><Relationship Id="rId9" Type="http://schemas.openxmlformats.org/officeDocument/2006/relationships/image" Target="../media/image30.png"/><Relationship Id="rId5" Type="http://schemas.openxmlformats.org/officeDocument/2006/relationships/image" Target="../media/image22.png"/><Relationship Id="rId6" Type="http://schemas.openxmlformats.org/officeDocument/2006/relationships/image" Target="../media/image27.png"/><Relationship Id="rId7" Type="http://schemas.openxmlformats.org/officeDocument/2006/relationships/image" Target="../media/image23.png"/><Relationship Id="rId8"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261475"/>
            <a:ext cx="3054600" cy="2535900"/>
          </a:xfrm>
          <a:prstGeom prst="rect">
            <a:avLst/>
          </a:prstGeom>
        </p:spPr>
        <p:txBody>
          <a:bodyPr anchorCtr="0" anchor="b" bIns="91425" lIns="91425" spcFirstLastPara="1" rIns="91425" wrap="square" tIns="91425">
            <a:normAutofit/>
          </a:bodyPr>
          <a:lstStyle/>
          <a:p>
            <a:pPr indent="0" lvl="0" marL="0" rtl="0" algn="l">
              <a:lnSpc>
                <a:spcPct val="137500"/>
              </a:lnSpc>
              <a:spcBef>
                <a:spcPts val="0"/>
              </a:spcBef>
              <a:spcAft>
                <a:spcPts val="0"/>
              </a:spcAft>
              <a:buClr>
                <a:schemeClr val="dk1"/>
              </a:buClr>
              <a:buSzPts val="1100"/>
              <a:buFont typeface="Arial"/>
              <a:buNone/>
            </a:pPr>
            <a:r>
              <a:rPr lang="en-GB" sz="4150">
                <a:highlight>
                  <a:srgbClr val="FFFFFF"/>
                </a:highlight>
                <a:latin typeface="Georgia"/>
                <a:ea typeface="Georgia"/>
                <a:cs typeface="Georgia"/>
                <a:sym typeface="Georgia"/>
              </a:rPr>
              <a:t>Rebel Foods</a:t>
            </a:r>
            <a:endParaRPr sz="4150">
              <a:highlight>
                <a:srgbClr val="FFFFFF"/>
              </a:highlight>
              <a:latin typeface="Georgia"/>
              <a:ea typeface="Georgia"/>
              <a:cs typeface="Georgia"/>
              <a:sym typeface="Georgia"/>
            </a:endParaRPr>
          </a:p>
          <a:p>
            <a:pPr indent="0" lvl="0" marL="0" rtl="0" algn="ctr">
              <a:spcBef>
                <a:spcPts val="0"/>
              </a:spcBef>
              <a:spcAft>
                <a:spcPts val="0"/>
              </a:spcAft>
              <a:buNone/>
            </a:pPr>
            <a:r>
              <a:t/>
            </a:r>
            <a:endParaRPr/>
          </a:p>
        </p:txBody>
      </p:sp>
      <p:sp>
        <p:nvSpPr>
          <p:cNvPr id="63" name="Google Shape;63;p13"/>
          <p:cNvSpPr txBox="1"/>
          <p:nvPr>
            <p:ph idx="1" type="subTitle"/>
          </p:nvPr>
        </p:nvSpPr>
        <p:spPr>
          <a:xfrm>
            <a:off x="0" y="1178725"/>
            <a:ext cx="2506800" cy="70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64" name="Google Shape;64;p13"/>
          <p:cNvPicPr preferRelativeResize="0"/>
          <p:nvPr/>
        </p:nvPicPr>
        <p:blipFill>
          <a:blip r:embed="rId3">
            <a:alphaModFix/>
          </a:blip>
          <a:stretch>
            <a:fillRect/>
          </a:stretch>
        </p:blipFill>
        <p:spPr>
          <a:xfrm>
            <a:off x="6197100" y="569925"/>
            <a:ext cx="2739900" cy="1826600"/>
          </a:xfrm>
          <a:prstGeom prst="rect">
            <a:avLst/>
          </a:prstGeom>
          <a:noFill/>
          <a:ln>
            <a:noFill/>
          </a:ln>
        </p:spPr>
      </p:pic>
      <p:sp>
        <p:nvSpPr>
          <p:cNvPr id="65" name="Google Shape;65;p13"/>
          <p:cNvSpPr txBox="1"/>
          <p:nvPr/>
        </p:nvSpPr>
        <p:spPr>
          <a:xfrm>
            <a:off x="2506800" y="2055350"/>
            <a:ext cx="3690300" cy="248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GB" sz="1600">
                <a:solidFill>
                  <a:srgbClr val="202122"/>
                </a:solidFill>
                <a:highlight>
                  <a:srgbClr val="FFFFFF"/>
                </a:highlight>
                <a:latin typeface="Times New Roman"/>
                <a:ea typeface="Times New Roman"/>
                <a:cs typeface="Times New Roman"/>
                <a:sym typeface="Times New Roman"/>
              </a:rPr>
              <a:t>Rebel Foods is an Indian online restaurant company which operates 11cloud kitchen brands including Faasos, Behrouz Biryani and Oven Story. It is the largest cloud kitchen restaurant chain in the world,</a:t>
            </a:r>
            <a:r>
              <a:rPr b="1" baseline="30000" lang="en-GB" sz="2000">
                <a:solidFill>
                  <a:srgbClr val="202122"/>
                </a:solidFill>
                <a:highlight>
                  <a:srgbClr val="FFFFFF"/>
                </a:highlight>
                <a:latin typeface="Times New Roman"/>
                <a:ea typeface="Times New Roman"/>
                <a:cs typeface="Times New Roman"/>
                <a:sym typeface="Times New Roman"/>
              </a:rPr>
              <a:t> </a:t>
            </a:r>
            <a:r>
              <a:rPr b="1" lang="en-GB" sz="1600">
                <a:solidFill>
                  <a:srgbClr val="202122"/>
                </a:solidFill>
                <a:highlight>
                  <a:srgbClr val="FFFFFF"/>
                </a:highlight>
                <a:latin typeface="Times New Roman"/>
                <a:ea typeface="Times New Roman"/>
                <a:cs typeface="Times New Roman"/>
                <a:sym typeface="Times New Roman"/>
              </a:rPr>
              <a:t>operating more than 450 cloud kitchens in 10 countries.</a:t>
            </a:r>
            <a:endParaRPr b="1" sz="18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nvSpPr>
        <p:spPr>
          <a:xfrm>
            <a:off x="1674450" y="61850"/>
            <a:ext cx="5795100" cy="6003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b="1" lang="en-GB" sz="2700">
                <a:solidFill>
                  <a:srgbClr val="455F7C"/>
                </a:solidFill>
                <a:highlight>
                  <a:srgbClr val="FFFFFF"/>
                </a:highlight>
                <a:latin typeface="Open Sans"/>
                <a:ea typeface="Open Sans"/>
                <a:cs typeface="Open Sans"/>
                <a:sym typeface="Open Sans"/>
              </a:rPr>
              <a:t>Rebel Foods revenue (2019-2023)</a:t>
            </a:r>
            <a:endParaRPr b="1" sz="2700">
              <a:solidFill>
                <a:srgbClr val="455F7C"/>
              </a:solidFill>
              <a:highlight>
                <a:srgbClr val="FFFFFF"/>
              </a:highlight>
              <a:latin typeface="Open Sans"/>
              <a:ea typeface="Open Sans"/>
              <a:cs typeface="Open Sans"/>
              <a:sym typeface="Open Sans"/>
            </a:endParaRPr>
          </a:p>
        </p:txBody>
      </p:sp>
      <p:sp>
        <p:nvSpPr>
          <p:cNvPr id="157" name="Google Shape;157;p22"/>
          <p:cNvSpPr txBox="1"/>
          <p:nvPr/>
        </p:nvSpPr>
        <p:spPr>
          <a:xfrm>
            <a:off x="402000" y="569400"/>
            <a:ext cx="3578700" cy="445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50">
                <a:solidFill>
                  <a:schemeClr val="dk1"/>
                </a:solidFill>
                <a:highlight>
                  <a:srgbClr val="FFFFFF"/>
                </a:highlight>
                <a:latin typeface="Comfortaa"/>
                <a:ea typeface="Comfortaa"/>
                <a:cs typeface="Comfortaa"/>
                <a:sym typeface="Comfortaa"/>
              </a:rPr>
              <a:t>Rebel Foods Private Limited recorded a revenue of about 11.95 billion Indian rupees in the financial year 2023. The revenue increased in comparison to the previous year. Rebel Foods is a quick-service restaurant chain that operates 11 cloud kitchens. Headquartered in Mumbai, India, it owns brands like Faasos, Behrouz Biryani, and Mandarin Oak amongst others.</a:t>
            </a:r>
            <a:endParaRPr b="1" sz="2100">
              <a:solidFill>
                <a:schemeClr val="dk1"/>
              </a:solidFill>
              <a:latin typeface="Comfortaa"/>
              <a:ea typeface="Comfortaa"/>
              <a:cs typeface="Comfortaa"/>
              <a:sym typeface="Comfortaa"/>
            </a:endParaRPr>
          </a:p>
        </p:txBody>
      </p:sp>
      <p:pic>
        <p:nvPicPr>
          <p:cNvPr id="158" name="Google Shape;158;p22"/>
          <p:cNvPicPr preferRelativeResize="0"/>
          <p:nvPr/>
        </p:nvPicPr>
        <p:blipFill>
          <a:blip r:embed="rId3">
            <a:alphaModFix amt="38000"/>
          </a:blip>
          <a:stretch>
            <a:fillRect/>
          </a:stretch>
        </p:blipFill>
        <p:spPr>
          <a:xfrm>
            <a:off x="0" y="0"/>
            <a:ext cx="9144000" cy="5143500"/>
          </a:xfrm>
          <a:prstGeom prst="rect">
            <a:avLst/>
          </a:prstGeom>
          <a:noFill/>
          <a:ln>
            <a:noFill/>
          </a:ln>
        </p:spPr>
      </p:pic>
      <p:pic>
        <p:nvPicPr>
          <p:cNvPr id="159" name="Google Shape;159;p22"/>
          <p:cNvPicPr preferRelativeResize="0"/>
          <p:nvPr/>
        </p:nvPicPr>
        <p:blipFill>
          <a:blip r:embed="rId4">
            <a:alphaModFix/>
          </a:blip>
          <a:stretch>
            <a:fillRect/>
          </a:stretch>
        </p:blipFill>
        <p:spPr>
          <a:xfrm>
            <a:off x="4133100" y="662150"/>
            <a:ext cx="4858499" cy="4207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311700" y="560725"/>
            <a:ext cx="2586900" cy="586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5" name="Google Shape;165;p23"/>
          <p:cNvSpPr txBox="1"/>
          <p:nvPr>
            <p:ph idx="1" type="body"/>
          </p:nvPr>
        </p:nvSpPr>
        <p:spPr>
          <a:xfrm>
            <a:off x="5158000" y="1225225"/>
            <a:ext cx="19464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6" name="Google Shape;166;p23"/>
          <p:cNvPicPr preferRelativeResize="0"/>
          <p:nvPr/>
        </p:nvPicPr>
        <p:blipFill>
          <a:blip r:embed="rId3">
            <a:alphaModFix/>
          </a:blip>
          <a:stretch>
            <a:fillRect/>
          </a:stretch>
        </p:blipFill>
        <p:spPr>
          <a:xfrm>
            <a:off x="4453976" y="13"/>
            <a:ext cx="4648601" cy="1660649"/>
          </a:xfrm>
          <a:prstGeom prst="rect">
            <a:avLst/>
          </a:prstGeom>
          <a:noFill/>
          <a:ln>
            <a:noFill/>
          </a:ln>
        </p:spPr>
      </p:pic>
      <p:pic>
        <p:nvPicPr>
          <p:cNvPr id="167" name="Google Shape;167;p23"/>
          <p:cNvPicPr preferRelativeResize="0"/>
          <p:nvPr/>
        </p:nvPicPr>
        <p:blipFill>
          <a:blip r:embed="rId4">
            <a:alphaModFix/>
          </a:blip>
          <a:stretch>
            <a:fillRect/>
          </a:stretch>
        </p:blipFill>
        <p:spPr>
          <a:xfrm>
            <a:off x="0" y="1660675"/>
            <a:ext cx="4453976" cy="1501200"/>
          </a:xfrm>
          <a:prstGeom prst="rect">
            <a:avLst/>
          </a:prstGeom>
          <a:noFill/>
          <a:ln>
            <a:noFill/>
          </a:ln>
        </p:spPr>
      </p:pic>
      <p:pic>
        <p:nvPicPr>
          <p:cNvPr id="168" name="Google Shape;168;p23"/>
          <p:cNvPicPr preferRelativeResize="0"/>
          <p:nvPr/>
        </p:nvPicPr>
        <p:blipFill>
          <a:blip r:embed="rId5">
            <a:alphaModFix/>
          </a:blip>
          <a:stretch>
            <a:fillRect/>
          </a:stretch>
        </p:blipFill>
        <p:spPr>
          <a:xfrm>
            <a:off x="4453975" y="3217800"/>
            <a:ext cx="4648601" cy="1797325"/>
          </a:xfrm>
          <a:prstGeom prst="rect">
            <a:avLst/>
          </a:prstGeom>
          <a:noFill/>
          <a:ln>
            <a:noFill/>
          </a:ln>
        </p:spPr>
      </p:pic>
      <p:pic>
        <p:nvPicPr>
          <p:cNvPr id="169" name="Google Shape;169;p23"/>
          <p:cNvPicPr preferRelativeResize="0"/>
          <p:nvPr/>
        </p:nvPicPr>
        <p:blipFill>
          <a:blip r:embed="rId6">
            <a:alphaModFix/>
          </a:blip>
          <a:stretch>
            <a:fillRect/>
          </a:stretch>
        </p:blipFill>
        <p:spPr>
          <a:xfrm>
            <a:off x="0" y="0"/>
            <a:ext cx="4453975" cy="1660675"/>
          </a:xfrm>
          <a:prstGeom prst="rect">
            <a:avLst/>
          </a:prstGeom>
          <a:noFill/>
          <a:ln>
            <a:noFill/>
          </a:ln>
        </p:spPr>
      </p:pic>
      <p:pic>
        <p:nvPicPr>
          <p:cNvPr id="170" name="Google Shape;170;p23"/>
          <p:cNvPicPr preferRelativeResize="0"/>
          <p:nvPr/>
        </p:nvPicPr>
        <p:blipFill>
          <a:blip r:embed="rId7">
            <a:alphaModFix/>
          </a:blip>
          <a:stretch>
            <a:fillRect/>
          </a:stretch>
        </p:blipFill>
        <p:spPr>
          <a:xfrm>
            <a:off x="4453975" y="1333500"/>
            <a:ext cx="4648601" cy="1884301"/>
          </a:xfrm>
          <a:prstGeom prst="rect">
            <a:avLst/>
          </a:prstGeom>
          <a:noFill/>
          <a:ln>
            <a:noFill/>
          </a:ln>
        </p:spPr>
      </p:pic>
      <p:pic>
        <p:nvPicPr>
          <p:cNvPr id="171" name="Google Shape;171;p23"/>
          <p:cNvPicPr preferRelativeResize="0"/>
          <p:nvPr/>
        </p:nvPicPr>
        <p:blipFill>
          <a:blip r:embed="rId8">
            <a:alphaModFix/>
          </a:blip>
          <a:stretch>
            <a:fillRect/>
          </a:stretch>
        </p:blipFill>
        <p:spPr>
          <a:xfrm>
            <a:off x="0" y="3161875"/>
            <a:ext cx="4453975" cy="1884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4"/>
          <p:cNvPicPr preferRelativeResize="0"/>
          <p:nvPr/>
        </p:nvPicPr>
        <p:blipFill>
          <a:blip r:embed="rId3">
            <a:alphaModFix/>
          </a:blip>
          <a:stretch>
            <a:fillRect/>
          </a:stretch>
        </p:blipFill>
        <p:spPr>
          <a:xfrm>
            <a:off x="0" y="304800"/>
            <a:ext cx="2836651" cy="1583400"/>
          </a:xfrm>
          <a:prstGeom prst="rect">
            <a:avLst/>
          </a:prstGeom>
          <a:noFill/>
          <a:ln>
            <a:noFill/>
          </a:ln>
        </p:spPr>
      </p:pic>
      <p:pic>
        <p:nvPicPr>
          <p:cNvPr id="177" name="Google Shape;177;p24"/>
          <p:cNvPicPr preferRelativeResize="0"/>
          <p:nvPr/>
        </p:nvPicPr>
        <p:blipFill>
          <a:blip r:embed="rId4">
            <a:alphaModFix/>
          </a:blip>
          <a:stretch>
            <a:fillRect/>
          </a:stretch>
        </p:blipFill>
        <p:spPr>
          <a:xfrm>
            <a:off x="0" y="1888200"/>
            <a:ext cx="2836652" cy="1533625"/>
          </a:xfrm>
          <a:prstGeom prst="rect">
            <a:avLst/>
          </a:prstGeom>
          <a:noFill/>
          <a:ln>
            <a:noFill/>
          </a:ln>
        </p:spPr>
      </p:pic>
      <p:pic>
        <p:nvPicPr>
          <p:cNvPr id="178" name="Google Shape;178;p24"/>
          <p:cNvPicPr preferRelativeResize="0"/>
          <p:nvPr/>
        </p:nvPicPr>
        <p:blipFill rotWithShape="1">
          <a:blip r:embed="rId5">
            <a:alphaModFix/>
          </a:blip>
          <a:srcRect b="31735" l="0" r="-1615" t="0"/>
          <a:stretch/>
        </p:blipFill>
        <p:spPr>
          <a:xfrm>
            <a:off x="2836650" y="304800"/>
            <a:ext cx="2733575" cy="1583400"/>
          </a:xfrm>
          <a:prstGeom prst="rect">
            <a:avLst/>
          </a:prstGeom>
          <a:noFill/>
          <a:ln>
            <a:noFill/>
          </a:ln>
        </p:spPr>
      </p:pic>
      <p:pic>
        <p:nvPicPr>
          <p:cNvPr id="179" name="Google Shape;179;p24"/>
          <p:cNvPicPr preferRelativeResize="0"/>
          <p:nvPr/>
        </p:nvPicPr>
        <p:blipFill>
          <a:blip r:embed="rId6">
            <a:alphaModFix/>
          </a:blip>
          <a:stretch>
            <a:fillRect/>
          </a:stretch>
        </p:blipFill>
        <p:spPr>
          <a:xfrm>
            <a:off x="0" y="3421825"/>
            <a:ext cx="2836651" cy="1721675"/>
          </a:xfrm>
          <a:prstGeom prst="rect">
            <a:avLst/>
          </a:prstGeom>
          <a:noFill/>
          <a:ln>
            <a:noFill/>
          </a:ln>
        </p:spPr>
      </p:pic>
      <p:pic>
        <p:nvPicPr>
          <p:cNvPr id="180" name="Google Shape;180;p24"/>
          <p:cNvPicPr preferRelativeResize="0"/>
          <p:nvPr/>
        </p:nvPicPr>
        <p:blipFill>
          <a:blip r:embed="rId7">
            <a:alphaModFix/>
          </a:blip>
          <a:stretch>
            <a:fillRect/>
          </a:stretch>
        </p:blipFill>
        <p:spPr>
          <a:xfrm>
            <a:off x="2836650" y="1888200"/>
            <a:ext cx="2690301" cy="1533625"/>
          </a:xfrm>
          <a:prstGeom prst="rect">
            <a:avLst/>
          </a:prstGeom>
          <a:noFill/>
          <a:ln>
            <a:noFill/>
          </a:ln>
        </p:spPr>
      </p:pic>
      <p:pic>
        <p:nvPicPr>
          <p:cNvPr id="181" name="Google Shape;181;p24"/>
          <p:cNvPicPr preferRelativeResize="0"/>
          <p:nvPr/>
        </p:nvPicPr>
        <p:blipFill>
          <a:blip r:embed="rId8">
            <a:alphaModFix/>
          </a:blip>
          <a:stretch>
            <a:fillRect/>
          </a:stretch>
        </p:blipFill>
        <p:spPr>
          <a:xfrm>
            <a:off x="2836650" y="3421825"/>
            <a:ext cx="2690301" cy="1721675"/>
          </a:xfrm>
          <a:prstGeom prst="rect">
            <a:avLst/>
          </a:prstGeom>
          <a:noFill/>
          <a:ln>
            <a:noFill/>
          </a:ln>
        </p:spPr>
      </p:pic>
      <p:pic>
        <p:nvPicPr>
          <p:cNvPr id="182" name="Google Shape;182;p24"/>
          <p:cNvPicPr preferRelativeResize="0"/>
          <p:nvPr/>
        </p:nvPicPr>
        <p:blipFill>
          <a:blip r:embed="rId9">
            <a:alphaModFix/>
          </a:blip>
          <a:stretch>
            <a:fillRect/>
          </a:stretch>
        </p:blipFill>
        <p:spPr>
          <a:xfrm>
            <a:off x="5526950" y="304800"/>
            <a:ext cx="3617050" cy="1583400"/>
          </a:xfrm>
          <a:prstGeom prst="rect">
            <a:avLst/>
          </a:prstGeom>
          <a:noFill/>
          <a:ln>
            <a:noFill/>
          </a:ln>
        </p:spPr>
      </p:pic>
      <p:pic>
        <p:nvPicPr>
          <p:cNvPr id="183" name="Google Shape;183;p24"/>
          <p:cNvPicPr preferRelativeResize="0"/>
          <p:nvPr/>
        </p:nvPicPr>
        <p:blipFill>
          <a:blip r:embed="rId10">
            <a:alphaModFix/>
          </a:blip>
          <a:stretch>
            <a:fillRect/>
          </a:stretch>
        </p:blipFill>
        <p:spPr>
          <a:xfrm>
            <a:off x="5526950" y="1888200"/>
            <a:ext cx="3617049" cy="1583400"/>
          </a:xfrm>
          <a:prstGeom prst="rect">
            <a:avLst/>
          </a:prstGeom>
          <a:noFill/>
          <a:ln>
            <a:noFill/>
          </a:ln>
        </p:spPr>
      </p:pic>
      <p:pic>
        <p:nvPicPr>
          <p:cNvPr id="184" name="Google Shape;184;p24"/>
          <p:cNvPicPr preferRelativeResize="0"/>
          <p:nvPr/>
        </p:nvPicPr>
        <p:blipFill>
          <a:blip r:embed="rId11">
            <a:alphaModFix/>
          </a:blip>
          <a:stretch>
            <a:fillRect/>
          </a:stretch>
        </p:blipFill>
        <p:spPr>
          <a:xfrm>
            <a:off x="5526950" y="3465750"/>
            <a:ext cx="3617049" cy="1677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5"/>
          <p:cNvPicPr preferRelativeResize="0"/>
          <p:nvPr/>
        </p:nvPicPr>
        <p:blipFill>
          <a:blip r:embed="rId3">
            <a:alphaModFix/>
          </a:blip>
          <a:stretch>
            <a:fillRect/>
          </a:stretch>
        </p:blipFill>
        <p:spPr>
          <a:xfrm>
            <a:off x="220050" y="212025"/>
            <a:ext cx="8703901" cy="4708825"/>
          </a:xfrm>
          <a:prstGeom prst="rect">
            <a:avLst/>
          </a:prstGeom>
          <a:noFill/>
          <a:ln>
            <a:noFill/>
          </a:ln>
        </p:spPr>
      </p:pic>
      <p:sp>
        <p:nvSpPr>
          <p:cNvPr id="190" name="Google Shape;190;p25"/>
          <p:cNvSpPr txBox="1"/>
          <p:nvPr/>
        </p:nvSpPr>
        <p:spPr>
          <a:xfrm>
            <a:off x="4347600" y="2894225"/>
            <a:ext cx="3787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rgbClr val="233A44"/>
                </a:solidFill>
                <a:latin typeface="Lexend ExtraBold"/>
                <a:ea typeface="Lexend ExtraBold"/>
                <a:cs typeface="Lexend ExtraBold"/>
                <a:sym typeface="Lexend ExtraBold"/>
              </a:rPr>
              <a:t>DONE BY : </a:t>
            </a:r>
            <a:endParaRPr sz="1500">
              <a:solidFill>
                <a:srgbClr val="233A44"/>
              </a:solidFill>
              <a:latin typeface="Lexend ExtraBold"/>
              <a:ea typeface="Lexend ExtraBold"/>
              <a:cs typeface="Lexend ExtraBold"/>
              <a:sym typeface="Lexend ExtraBold"/>
            </a:endParaRPr>
          </a:p>
          <a:p>
            <a:pPr indent="0" lvl="0" marL="0" rtl="0" algn="l">
              <a:spcBef>
                <a:spcPts val="0"/>
              </a:spcBef>
              <a:spcAft>
                <a:spcPts val="0"/>
              </a:spcAft>
              <a:buNone/>
            </a:pPr>
            <a:r>
              <a:rPr lang="en-GB" sz="1500">
                <a:solidFill>
                  <a:srgbClr val="233A44"/>
                </a:solidFill>
                <a:latin typeface="Lexend ExtraBold"/>
                <a:ea typeface="Lexend ExtraBold"/>
                <a:cs typeface="Lexend ExtraBold"/>
                <a:sym typeface="Lexend ExtraBold"/>
              </a:rPr>
              <a:t>                 PRASANNAKUMAR .D</a:t>
            </a:r>
            <a:endParaRPr sz="1500">
              <a:solidFill>
                <a:srgbClr val="233A44"/>
              </a:solidFill>
              <a:latin typeface="Lexend ExtraBold"/>
              <a:ea typeface="Lexend ExtraBold"/>
              <a:cs typeface="Lexend ExtraBold"/>
              <a:sym typeface="Lexend ExtraBold"/>
            </a:endParaRPr>
          </a:p>
          <a:p>
            <a:pPr indent="0" lvl="0" marL="0" rtl="0" algn="l">
              <a:spcBef>
                <a:spcPts val="0"/>
              </a:spcBef>
              <a:spcAft>
                <a:spcPts val="0"/>
              </a:spcAft>
              <a:buNone/>
            </a:pPr>
            <a:r>
              <a:rPr lang="en-GB" sz="1500">
                <a:solidFill>
                  <a:srgbClr val="233A44"/>
                </a:solidFill>
                <a:latin typeface="Lexend ExtraBold"/>
                <a:ea typeface="Lexend ExtraBold"/>
                <a:cs typeface="Lexend ExtraBold"/>
                <a:sym typeface="Lexend ExtraBold"/>
              </a:rPr>
              <a:t>                 MBE9 batch</a:t>
            </a:r>
            <a:endParaRPr sz="1500">
              <a:solidFill>
                <a:srgbClr val="233A44"/>
              </a:solidFill>
              <a:latin typeface="Lexend ExtraBold"/>
              <a:ea typeface="Lexend ExtraBold"/>
              <a:cs typeface="Lexend ExtraBold"/>
              <a:sym typeface="Lexend ExtraBold"/>
            </a:endParaRPr>
          </a:p>
          <a:p>
            <a:pPr indent="0" lvl="0" marL="0" rtl="0" algn="l">
              <a:spcBef>
                <a:spcPts val="0"/>
              </a:spcBef>
              <a:spcAft>
                <a:spcPts val="0"/>
              </a:spcAft>
              <a:buNone/>
            </a:pPr>
            <a:r>
              <a:rPr lang="en-GB" sz="1500">
                <a:solidFill>
                  <a:srgbClr val="233A44"/>
                </a:solidFill>
                <a:latin typeface="Lexend ExtraBold"/>
                <a:ea typeface="Lexend ExtraBold"/>
                <a:cs typeface="Lexend ExtraBold"/>
                <a:sym typeface="Lexend ExtraBold"/>
              </a:rPr>
              <a:t>              calvingameing10@gmail.com</a:t>
            </a:r>
            <a:endParaRPr sz="1500">
              <a:solidFill>
                <a:srgbClr val="233A44"/>
              </a:solidFill>
              <a:latin typeface="Lexend ExtraBold"/>
              <a:ea typeface="Lexend ExtraBold"/>
              <a:cs typeface="Lexend ExtraBold"/>
              <a:sym typeface="Lexend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1546000"/>
            <a:ext cx="7967400" cy="602100"/>
          </a:xfrm>
          <a:prstGeom prst="rect">
            <a:avLst/>
          </a:prstGeom>
        </p:spPr>
        <p:txBody>
          <a:bodyPr anchorCtr="0" anchor="b" bIns="91425" lIns="91425" spcFirstLastPara="1" rIns="91425" wrap="square" tIns="91425">
            <a:noAutofit/>
          </a:bodyPr>
          <a:lstStyle/>
          <a:p>
            <a:pPr indent="0" lvl="0" marL="0" rtl="0" algn="ctr">
              <a:lnSpc>
                <a:spcPct val="120000"/>
              </a:lnSpc>
              <a:spcBef>
                <a:spcPts val="1800"/>
              </a:spcBef>
              <a:spcAft>
                <a:spcPts val="0"/>
              </a:spcAft>
              <a:buClr>
                <a:schemeClr val="dk1"/>
              </a:buClr>
              <a:buSzPts val="1100"/>
              <a:buFont typeface="Arial"/>
              <a:buNone/>
            </a:pPr>
            <a:r>
              <a:rPr b="1" lang="en-GB" sz="3100">
                <a:solidFill>
                  <a:srgbClr val="15171A"/>
                </a:solidFill>
                <a:highlight>
                  <a:srgbClr val="FAFAFA"/>
                </a:highlight>
                <a:latin typeface="Times New Roman"/>
                <a:ea typeface="Times New Roman"/>
                <a:cs typeface="Times New Roman"/>
                <a:sym typeface="Times New Roman"/>
              </a:rPr>
              <a:t>                    R</a:t>
            </a:r>
            <a:r>
              <a:rPr b="1" lang="en-GB" sz="2400">
                <a:solidFill>
                  <a:srgbClr val="15171A"/>
                </a:solidFill>
                <a:highlight>
                  <a:srgbClr val="FAFAFA"/>
                </a:highlight>
                <a:latin typeface="Times New Roman"/>
                <a:ea typeface="Times New Roman"/>
                <a:cs typeface="Times New Roman"/>
                <a:sym typeface="Times New Roman"/>
              </a:rPr>
              <a:t>ebel Foods - Founders and Team</a:t>
            </a:r>
            <a:endParaRPr b="1" sz="2400">
              <a:solidFill>
                <a:srgbClr val="15171A"/>
              </a:solidFill>
              <a:highlight>
                <a:srgbClr val="FAFAFA"/>
              </a:highlight>
              <a:latin typeface="Times New Roman"/>
              <a:ea typeface="Times New Roman"/>
              <a:cs typeface="Times New Roman"/>
              <a:sym typeface="Times New Roman"/>
            </a:endParaRPr>
          </a:p>
          <a:p>
            <a:pPr indent="0" lvl="0" marL="0" rtl="0" algn="ctr">
              <a:lnSpc>
                <a:spcPct val="115000"/>
              </a:lnSpc>
              <a:spcBef>
                <a:spcPts val="900"/>
              </a:spcBef>
              <a:spcAft>
                <a:spcPts val="0"/>
              </a:spcAft>
              <a:buClr>
                <a:schemeClr val="dk1"/>
              </a:buClr>
              <a:buSzPts val="1100"/>
              <a:buFont typeface="Arial"/>
              <a:buNone/>
            </a:pPr>
            <a:r>
              <a:rPr lang="en-GB" sz="1100">
                <a:solidFill>
                  <a:srgbClr val="15171A"/>
                </a:solidFill>
                <a:highlight>
                  <a:srgbClr val="FAFAFA"/>
                </a:highlight>
                <a:latin typeface="Times New Roman"/>
                <a:ea typeface="Times New Roman"/>
                <a:cs typeface="Times New Roman"/>
                <a:sym typeface="Times New Roman"/>
              </a:rPr>
              <a:t>                 </a:t>
            </a:r>
            <a:r>
              <a:rPr lang="en-GB" sz="1500">
                <a:solidFill>
                  <a:srgbClr val="15171A"/>
                </a:solidFill>
                <a:highlight>
                  <a:srgbClr val="FAFAFA"/>
                </a:highlight>
                <a:latin typeface="Times New Roman"/>
                <a:ea typeface="Times New Roman"/>
                <a:cs typeface="Times New Roman"/>
                <a:sym typeface="Times New Roman"/>
              </a:rPr>
              <a:t> The following members are the key people of Rebel Foods:</a:t>
            </a:r>
            <a:endParaRPr sz="1500">
              <a:solidFill>
                <a:srgbClr val="15171A"/>
              </a:solidFill>
              <a:highlight>
                <a:srgbClr val="FAFAFA"/>
              </a:highlight>
              <a:latin typeface="Times New Roman"/>
              <a:ea typeface="Times New Roman"/>
              <a:cs typeface="Times New Roman"/>
              <a:sym typeface="Times New Roman"/>
            </a:endParaRPr>
          </a:p>
          <a:p>
            <a:pPr indent="0" lvl="0" marL="0" rtl="0" algn="l">
              <a:lnSpc>
                <a:spcPct val="120000"/>
              </a:lnSpc>
              <a:spcBef>
                <a:spcPts val="1400"/>
              </a:spcBef>
              <a:spcAft>
                <a:spcPts val="0"/>
              </a:spcAft>
              <a:buNone/>
            </a:pPr>
            <a:r>
              <a:t/>
            </a:r>
            <a:endParaRPr b="1" sz="700">
              <a:solidFill>
                <a:srgbClr val="15171A"/>
              </a:solidFill>
              <a:highlight>
                <a:srgbClr val="FAFAFA"/>
              </a:highlight>
              <a:latin typeface="Times New Roman"/>
              <a:ea typeface="Times New Roman"/>
              <a:cs typeface="Times New Roman"/>
              <a:sym typeface="Times New Roman"/>
            </a:endParaRPr>
          </a:p>
          <a:p>
            <a:pPr indent="0" lvl="0" marL="0" rtl="0" algn="l">
              <a:spcBef>
                <a:spcPts val="0"/>
              </a:spcBef>
              <a:spcAft>
                <a:spcPts val="0"/>
              </a:spcAft>
              <a:buNone/>
            </a:pPr>
            <a:r>
              <a:t/>
            </a:r>
            <a:endParaRPr sz="4700">
              <a:latin typeface="Times New Roman"/>
              <a:ea typeface="Times New Roman"/>
              <a:cs typeface="Times New Roman"/>
              <a:sym typeface="Times New Roman"/>
            </a:endParaRPr>
          </a:p>
        </p:txBody>
      </p:sp>
      <p:sp>
        <p:nvSpPr>
          <p:cNvPr id="71" name="Google Shape;71;p14"/>
          <p:cNvSpPr txBox="1"/>
          <p:nvPr>
            <p:ph idx="1" type="body"/>
          </p:nvPr>
        </p:nvSpPr>
        <p:spPr>
          <a:xfrm>
            <a:off x="393750" y="1148275"/>
            <a:ext cx="2962200" cy="689100"/>
          </a:xfrm>
          <a:prstGeom prst="rect">
            <a:avLst/>
          </a:prstGeom>
        </p:spPr>
        <p:txBody>
          <a:bodyPr anchorCtr="0" anchor="t" bIns="91425" lIns="91425" spcFirstLastPara="1" rIns="91425" wrap="square" tIns="91425">
            <a:noAutofit/>
          </a:bodyPr>
          <a:lstStyle/>
          <a:p>
            <a:pPr indent="0" lvl="0" marL="0" rtl="0" algn="l">
              <a:lnSpc>
                <a:spcPct val="100000"/>
              </a:lnSpc>
              <a:spcBef>
                <a:spcPts val="1400"/>
              </a:spcBef>
              <a:spcAft>
                <a:spcPts val="0"/>
              </a:spcAft>
              <a:buClr>
                <a:schemeClr val="dk1"/>
              </a:buClr>
              <a:buSzPts val="605"/>
              <a:buFont typeface="Arial"/>
              <a:buNone/>
            </a:pPr>
            <a:r>
              <a:rPr lang="en-GB" sz="1495">
                <a:solidFill>
                  <a:srgbClr val="15171A"/>
                </a:solidFill>
                <a:highlight>
                  <a:srgbClr val="FAFAFA"/>
                </a:highlight>
                <a:latin typeface="Times New Roman"/>
                <a:ea typeface="Times New Roman"/>
                <a:cs typeface="Times New Roman"/>
                <a:sym typeface="Times New Roman"/>
              </a:rPr>
              <a:t>Jaydeep Barman is the co-founder and the CEO of Rebel Foods</a:t>
            </a:r>
            <a:endParaRPr sz="1990"/>
          </a:p>
        </p:txBody>
      </p:sp>
      <p:pic>
        <p:nvPicPr>
          <p:cNvPr id="72" name="Google Shape;72;p14"/>
          <p:cNvPicPr preferRelativeResize="0"/>
          <p:nvPr/>
        </p:nvPicPr>
        <p:blipFill>
          <a:blip r:embed="rId3">
            <a:alphaModFix/>
          </a:blip>
          <a:stretch>
            <a:fillRect/>
          </a:stretch>
        </p:blipFill>
        <p:spPr>
          <a:xfrm>
            <a:off x="311700" y="1900725"/>
            <a:ext cx="3044349" cy="2071799"/>
          </a:xfrm>
          <a:prstGeom prst="rect">
            <a:avLst/>
          </a:prstGeom>
          <a:noFill/>
          <a:ln>
            <a:noFill/>
          </a:ln>
        </p:spPr>
      </p:pic>
      <p:pic>
        <p:nvPicPr>
          <p:cNvPr id="73" name="Google Shape;73;p14"/>
          <p:cNvPicPr preferRelativeResize="0"/>
          <p:nvPr/>
        </p:nvPicPr>
        <p:blipFill>
          <a:blip r:embed="rId4">
            <a:alphaModFix/>
          </a:blip>
          <a:stretch>
            <a:fillRect/>
          </a:stretch>
        </p:blipFill>
        <p:spPr>
          <a:xfrm>
            <a:off x="3513350" y="1900725"/>
            <a:ext cx="3044349" cy="2071799"/>
          </a:xfrm>
          <a:prstGeom prst="rect">
            <a:avLst/>
          </a:prstGeom>
          <a:noFill/>
          <a:ln>
            <a:noFill/>
          </a:ln>
        </p:spPr>
      </p:pic>
      <p:sp>
        <p:nvSpPr>
          <p:cNvPr id="74" name="Google Shape;74;p14"/>
          <p:cNvSpPr txBox="1"/>
          <p:nvPr/>
        </p:nvSpPr>
        <p:spPr>
          <a:xfrm>
            <a:off x="3513350" y="1177225"/>
            <a:ext cx="29622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50">
                <a:solidFill>
                  <a:srgbClr val="15171A"/>
                </a:solidFill>
                <a:highlight>
                  <a:srgbClr val="FAFAFA"/>
                </a:highlight>
                <a:latin typeface="Times New Roman"/>
                <a:ea typeface="Times New Roman"/>
                <a:cs typeface="Times New Roman"/>
                <a:sym typeface="Times New Roman"/>
              </a:rPr>
              <a:t>Kallol Banerjee is a co-founder at Rebel Foods.</a:t>
            </a:r>
            <a:endParaRPr sz="1750">
              <a:solidFill>
                <a:schemeClr val="dk1"/>
              </a:solidFill>
              <a:latin typeface="Times New Roman"/>
              <a:ea typeface="Times New Roman"/>
              <a:cs typeface="Times New Roman"/>
              <a:sym typeface="Times New Roman"/>
            </a:endParaRPr>
          </a:p>
        </p:txBody>
      </p:sp>
      <p:pic>
        <p:nvPicPr>
          <p:cNvPr id="75" name="Google Shape;75;p14"/>
          <p:cNvPicPr preferRelativeResize="0"/>
          <p:nvPr/>
        </p:nvPicPr>
        <p:blipFill>
          <a:blip r:embed="rId5">
            <a:alphaModFix/>
          </a:blip>
          <a:stretch>
            <a:fillRect/>
          </a:stretch>
        </p:blipFill>
        <p:spPr>
          <a:xfrm>
            <a:off x="6715000" y="1900725"/>
            <a:ext cx="2254674" cy="2071799"/>
          </a:xfrm>
          <a:prstGeom prst="rect">
            <a:avLst/>
          </a:prstGeom>
          <a:noFill/>
          <a:ln>
            <a:noFill/>
          </a:ln>
        </p:spPr>
      </p:pic>
      <p:pic>
        <p:nvPicPr>
          <p:cNvPr id="76" name="Google Shape;76;p14"/>
          <p:cNvPicPr preferRelativeResize="0"/>
          <p:nvPr/>
        </p:nvPicPr>
        <p:blipFill>
          <a:blip r:embed="rId6">
            <a:alphaModFix amt="23000"/>
          </a:blip>
          <a:stretch>
            <a:fillRect/>
          </a:stretch>
        </p:blipFill>
        <p:spPr>
          <a:xfrm>
            <a:off x="0" y="0"/>
            <a:ext cx="9144000" cy="4848725"/>
          </a:xfrm>
          <a:prstGeom prst="rect">
            <a:avLst/>
          </a:prstGeom>
          <a:noFill/>
          <a:ln>
            <a:noFill/>
          </a:ln>
        </p:spPr>
      </p:pic>
      <p:sp>
        <p:nvSpPr>
          <p:cNvPr id="77" name="Google Shape;77;p14"/>
          <p:cNvSpPr txBox="1"/>
          <p:nvPr/>
        </p:nvSpPr>
        <p:spPr>
          <a:xfrm>
            <a:off x="6632950" y="1148275"/>
            <a:ext cx="2336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500">
                <a:solidFill>
                  <a:srgbClr val="15171A"/>
                </a:solidFill>
                <a:highlight>
                  <a:srgbClr val="FAFAFA"/>
                </a:highlight>
                <a:latin typeface="Times New Roman"/>
                <a:ea typeface="Times New Roman"/>
                <a:cs typeface="Times New Roman"/>
                <a:sym typeface="Times New Roman"/>
              </a:rPr>
              <a:t>Ravi Golani has been a part of Rebel Foods since 2015</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nvSpPr>
        <p:spPr>
          <a:xfrm>
            <a:off x="1647150" y="0"/>
            <a:ext cx="5664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400">
                <a:solidFill>
                  <a:schemeClr val="dk1"/>
                </a:solidFill>
                <a:latin typeface="Times New Roman"/>
                <a:ea typeface="Times New Roman"/>
                <a:cs typeface="Times New Roman"/>
                <a:sym typeface="Times New Roman"/>
              </a:rPr>
              <a:t>What does Rebel Foods do?</a:t>
            </a:r>
            <a:endParaRPr sz="2400">
              <a:solidFill>
                <a:schemeClr val="dk1"/>
              </a:solidFill>
              <a:latin typeface="Times New Roman"/>
              <a:ea typeface="Times New Roman"/>
              <a:cs typeface="Times New Roman"/>
              <a:sym typeface="Times New Roman"/>
            </a:endParaRPr>
          </a:p>
        </p:txBody>
      </p:sp>
      <p:pic>
        <p:nvPicPr>
          <p:cNvPr id="83" name="Google Shape;83;p15"/>
          <p:cNvPicPr preferRelativeResize="0"/>
          <p:nvPr/>
        </p:nvPicPr>
        <p:blipFill>
          <a:blip r:embed="rId3">
            <a:alphaModFix/>
          </a:blip>
          <a:stretch>
            <a:fillRect/>
          </a:stretch>
        </p:blipFill>
        <p:spPr>
          <a:xfrm>
            <a:off x="93300" y="504675"/>
            <a:ext cx="5535075" cy="1908325"/>
          </a:xfrm>
          <a:prstGeom prst="rect">
            <a:avLst/>
          </a:prstGeom>
          <a:noFill/>
          <a:ln>
            <a:noFill/>
          </a:ln>
        </p:spPr>
      </p:pic>
      <p:pic>
        <p:nvPicPr>
          <p:cNvPr id="84" name="Google Shape;84;p15"/>
          <p:cNvPicPr preferRelativeResize="0"/>
          <p:nvPr/>
        </p:nvPicPr>
        <p:blipFill>
          <a:blip r:embed="rId4">
            <a:alphaModFix/>
          </a:blip>
          <a:stretch>
            <a:fillRect/>
          </a:stretch>
        </p:blipFill>
        <p:spPr>
          <a:xfrm>
            <a:off x="93300" y="2413000"/>
            <a:ext cx="4703076" cy="2578100"/>
          </a:xfrm>
          <a:prstGeom prst="rect">
            <a:avLst/>
          </a:prstGeom>
          <a:noFill/>
          <a:ln>
            <a:noFill/>
          </a:ln>
        </p:spPr>
      </p:pic>
      <p:pic>
        <p:nvPicPr>
          <p:cNvPr id="85" name="Google Shape;85;p15"/>
          <p:cNvPicPr preferRelativeResize="0"/>
          <p:nvPr/>
        </p:nvPicPr>
        <p:blipFill>
          <a:blip r:embed="rId5">
            <a:alphaModFix/>
          </a:blip>
          <a:stretch>
            <a:fillRect/>
          </a:stretch>
        </p:blipFill>
        <p:spPr>
          <a:xfrm>
            <a:off x="4796375" y="2413000"/>
            <a:ext cx="4347625" cy="2578099"/>
          </a:xfrm>
          <a:prstGeom prst="rect">
            <a:avLst/>
          </a:prstGeom>
          <a:noFill/>
          <a:ln>
            <a:noFill/>
          </a:ln>
        </p:spPr>
      </p:pic>
      <p:pic>
        <p:nvPicPr>
          <p:cNvPr id="86" name="Google Shape;86;p15"/>
          <p:cNvPicPr preferRelativeResize="0"/>
          <p:nvPr/>
        </p:nvPicPr>
        <p:blipFill>
          <a:blip r:embed="rId6">
            <a:alphaModFix/>
          </a:blip>
          <a:stretch>
            <a:fillRect/>
          </a:stretch>
        </p:blipFill>
        <p:spPr>
          <a:xfrm>
            <a:off x="5628375" y="504675"/>
            <a:ext cx="3515626" cy="1908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nvSpPr>
        <p:spPr>
          <a:xfrm>
            <a:off x="1536700" y="0"/>
            <a:ext cx="7323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latin typeface="Times New Roman"/>
                <a:ea typeface="Times New Roman"/>
                <a:cs typeface="Times New Roman"/>
                <a:sym typeface="Times New Roman"/>
              </a:rPr>
              <a:t>Porter's Five Forces Analysis for Rebel Food</a:t>
            </a:r>
            <a:endParaRPr b="1" sz="2300">
              <a:latin typeface="Times New Roman"/>
              <a:ea typeface="Times New Roman"/>
              <a:cs typeface="Times New Roman"/>
              <a:sym typeface="Times New Roman"/>
            </a:endParaRPr>
          </a:p>
        </p:txBody>
      </p:sp>
      <p:sp>
        <p:nvSpPr>
          <p:cNvPr id="92" name="Google Shape;92;p16"/>
          <p:cNvSpPr txBox="1"/>
          <p:nvPr/>
        </p:nvSpPr>
        <p:spPr>
          <a:xfrm>
            <a:off x="69188" y="455050"/>
            <a:ext cx="3000000" cy="283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300">
                <a:solidFill>
                  <a:schemeClr val="dk1"/>
                </a:solidFill>
                <a:latin typeface="Times New Roman"/>
                <a:ea typeface="Times New Roman"/>
                <a:cs typeface="Times New Roman"/>
                <a:sym typeface="Times New Roman"/>
              </a:rPr>
              <a:t>1. Threat of New Entrants</a:t>
            </a:r>
            <a:endParaRPr b="1" sz="1300">
              <a:solidFill>
                <a:schemeClr val="dk1"/>
              </a:solidFill>
              <a:latin typeface="Times New Roman"/>
              <a:ea typeface="Times New Roman"/>
              <a:cs typeface="Times New Roman"/>
              <a:sym typeface="Times New Roman"/>
            </a:endParaRPr>
          </a:p>
          <a:p>
            <a:pPr indent="-311150" lvl="0" marL="457200" rtl="0" algn="l">
              <a:lnSpc>
                <a:spcPct val="115000"/>
              </a:lnSpc>
              <a:spcBef>
                <a:spcPts val="1200"/>
              </a:spcBef>
              <a:spcAft>
                <a:spcPts val="0"/>
              </a:spcAft>
              <a:buClr>
                <a:schemeClr val="dk1"/>
              </a:buClr>
              <a:buSzPts val="1300"/>
              <a:buChar char="●"/>
            </a:pPr>
            <a:r>
              <a:rPr b="1" lang="en-GB" sz="1300">
                <a:solidFill>
                  <a:schemeClr val="dk1"/>
                </a:solidFill>
                <a:latin typeface="Times New Roman"/>
                <a:ea typeface="Times New Roman"/>
                <a:cs typeface="Times New Roman"/>
                <a:sym typeface="Times New Roman"/>
              </a:rPr>
              <a:t>High: The food delivery industry has low barriers to entry, with relatively low capital requirements and technological advancements making it easier for new players to enter the market.</a:t>
            </a:r>
            <a:br>
              <a:rPr b="1" lang="en-GB" sz="1300">
                <a:solidFill>
                  <a:schemeClr val="dk1"/>
                </a:solidFill>
                <a:latin typeface="Times New Roman"/>
                <a:ea typeface="Times New Roman"/>
                <a:cs typeface="Times New Roman"/>
                <a:sym typeface="Times New Roman"/>
              </a:rPr>
            </a:br>
            <a:r>
              <a:rPr b="1" lang="en-GB" sz="1300">
                <a:solidFill>
                  <a:schemeClr val="dk1"/>
                </a:solidFill>
                <a:latin typeface="Times New Roman"/>
                <a:ea typeface="Times New Roman"/>
                <a:cs typeface="Times New Roman"/>
                <a:sym typeface="Times New Roman"/>
              </a:rPr>
              <a:t> This increases competition and puts pressure on existing players like Rebel Food.</a:t>
            </a:r>
            <a:endParaRPr b="1" sz="1300">
              <a:solidFill>
                <a:schemeClr val="dk1"/>
              </a:solidFill>
              <a:latin typeface="Times New Roman"/>
              <a:ea typeface="Times New Roman"/>
              <a:cs typeface="Times New Roman"/>
              <a:sym typeface="Times New Roman"/>
            </a:endParaRPr>
          </a:p>
        </p:txBody>
      </p:sp>
      <p:sp>
        <p:nvSpPr>
          <p:cNvPr id="93" name="Google Shape;93;p16"/>
          <p:cNvSpPr txBox="1"/>
          <p:nvPr/>
        </p:nvSpPr>
        <p:spPr>
          <a:xfrm>
            <a:off x="3007775" y="455050"/>
            <a:ext cx="3114300" cy="306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300">
                <a:solidFill>
                  <a:schemeClr val="dk1"/>
                </a:solidFill>
                <a:latin typeface="Times New Roman"/>
                <a:ea typeface="Times New Roman"/>
                <a:cs typeface="Times New Roman"/>
                <a:sym typeface="Times New Roman"/>
              </a:rPr>
              <a:t>2. Bargaining Power of Suppliers</a:t>
            </a:r>
            <a:endParaRPr b="1" sz="1300">
              <a:solidFill>
                <a:schemeClr val="dk1"/>
              </a:solidFill>
              <a:latin typeface="Times New Roman"/>
              <a:ea typeface="Times New Roman"/>
              <a:cs typeface="Times New Roman"/>
              <a:sym typeface="Times New Roman"/>
            </a:endParaRPr>
          </a:p>
          <a:p>
            <a:pPr indent="-311150" lvl="0" marL="457200" rtl="0" algn="l">
              <a:lnSpc>
                <a:spcPct val="115000"/>
              </a:lnSpc>
              <a:spcBef>
                <a:spcPts val="1200"/>
              </a:spcBef>
              <a:spcAft>
                <a:spcPts val="0"/>
              </a:spcAft>
              <a:buClr>
                <a:schemeClr val="dk1"/>
              </a:buClr>
              <a:buSzPts val="1300"/>
              <a:buChar char="●"/>
            </a:pPr>
            <a:r>
              <a:rPr b="1" lang="en-GB" sz="1300">
                <a:solidFill>
                  <a:schemeClr val="dk1"/>
                </a:solidFill>
                <a:latin typeface="Times New Roman"/>
                <a:ea typeface="Times New Roman"/>
                <a:cs typeface="Times New Roman"/>
                <a:sym typeface="Times New Roman"/>
              </a:rPr>
              <a:t>Moderate: Rebel Food relies on restaurants and cloud kitchens as suppliers. While there are numerous suppliers, the bargaining power can vary depending on the restaurant's popularity and exclusivity. Additionally, the reliance on delivery partners can also influence supplier bargaining power.</a:t>
            </a:r>
            <a:endParaRPr b="1" sz="1300">
              <a:solidFill>
                <a:schemeClr val="dk1"/>
              </a:solidFill>
              <a:latin typeface="Times New Roman"/>
              <a:ea typeface="Times New Roman"/>
              <a:cs typeface="Times New Roman"/>
              <a:sym typeface="Times New Roman"/>
            </a:endParaRPr>
          </a:p>
        </p:txBody>
      </p:sp>
      <p:sp>
        <p:nvSpPr>
          <p:cNvPr id="94" name="Google Shape;94;p16"/>
          <p:cNvSpPr txBox="1"/>
          <p:nvPr/>
        </p:nvSpPr>
        <p:spPr>
          <a:xfrm>
            <a:off x="6000763" y="530850"/>
            <a:ext cx="3000000" cy="23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300">
                <a:solidFill>
                  <a:schemeClr val="dk1"/>
                </a:solidFill>
                <a:latin typeface="Times New Roman"/>
                <a:ea typeface="Times New Roman"/>
                <a:cs typeface="Times New Roman"/>
                <a:sym typeface="Times New Roman"/>
              </a:rPr>
              <a:t>3. Bargaining Power of Buyers</a:t>
            </a:r>
            <a:endParaRPr b="1" sz="1300">
              <a:solidFill>
                <a:schemeClr val="dk1"/>
              </a:solidFill>
              <a:latin typeface="Times New Roman"/>
              <a:ea typeface="Times New Roman"/>
              <a:cs typeface="Times New Roman"/>
              <a:sym typeface="Times New Roman"/>
            </a:endParaRPr>
          </a:p>
          <a:p>
            <a:pPr indent="-311150" lvl="0" marL="457200" rtl="0" algn="l">
              <a:lnSpc>
                <a:spcPct val="115000"/>
              </a:lnSpc>
              <a:spcBef>
                <a:spcPts val="1200"/>
              </a:spcBef>
              <a:spcAft>
                <a:spcPts val="0"/>
              </a:spcAft>
              <a:buClr>
                <a:schemeClr val="dk1"/>
              </a:buClr>
              <a:buSzPts val="1300"/>
              <a:buChar char="●"/>
            </a:pPr>
            <a:r>
              <a:rPr b="1" lang="en-GB" sz="1300">
                <a:solidFill>
                  <a:schemeClr val="dk1"/>
                </a:solidFill>
                <a:latin typeface="Times New Roman"/>
                <a:ea typeface="Times New Roman"/>
                <a:cs typeface="Times New Roman"/>
                <a:sym typeface="Times New Roman"/>
              </a:rPr>
              <a:t>High: Customers in the food delivery industry have a wide range of choices and can easily switch between platforms. This gives customers significant bargaining power in terms of pricing, promotions, and service quality.</a:t>
            </a:r>
            <a:endParaRPr b="1" sz="1300">
              <a:solidFill>
                <a:schemeClr val="dk1"/>
              </a:solidFill>
              <a:latin typeface="Times New Roman"/>
              <a:ea typeface="Times New Roman"/>
              <a:cs typeface="Times New Roman"/>
              <a:sym typeface="Times New Roman"/>
            </a:endParaRPr>
          </a:p>
        </p:txBody>
      </p:sp>
      <p:sp>
        <p:nvSpPr>
          <p:cNvPr id="95" name="Google Shape;95;p16"/>
          <p:cNvSpPr txBox="1"/>
          <p:nvPr/>
        </p:nvSpPr>
        <p:spPr>
          <a:xfrm>
            <a:off x="309025" y="3468000"/>
            <a:ext cx="4085400" cy="145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300">
                <a:solidFill>
                  <a:schemeClr val="dk1"/>
                </a:solidFill>
                <a:latin typeface="Times New Roman"/>
                <a:ea typeface="Times New Roman"/>
                <a:cs typeface="Times New Roman"/>
                <a:sym typeface="Times New Roman"/>
              </a:rPr>
              <a:t>4. Threat of Substitute Products or Services</a:t>
            </a:r>
            <a:endParaRPr b="1" sz="1300">
              <a:solidFill>
                <a:schemeClr val="dk1"/>
              </a:solidFill>
              <a:latin typeface="Times New Roman"/>
              <a:ea typeface="Times New Roman"/>
              <a:cs typeface="Times New Roman"/>
              <a:sym typeface="Times New Roman"/>
            </a:endParaRPr>
          </a:p>
          <a:p>
            <a:pPr indent="-311150" lvl="0" marL="457200" rtl="0" algn="l">
              <a:lnSpc>
                <a:spcPct val="115000"/>
              </a:lnSpc>
              <a:spcBef>
                <a:spcPts val="1200"/>
              </a:spcBef>
              <a:spcAft>
                <a:spcPts val="0"/>
              </a:spcAft>
              <a:buClr>
                <a:schemeClr val="dk1"/>
              </a:buClr>
              <a:buSzPts val="1300"/>
              <a:buChar char="●"/>
            </a:pPr>
            <a:r>
              <a:rPr b="1" lang="en-GB" sz="1300">
                <a:solidFill>
                  <a:schemeClr val="dk1"/>
                </a:solidFill>
                <a:latin typeface="Times New Roman"/>
                <a:ea typeface="Times New Roman"/>
                <a:cs typeface="Times New Roman"/>
                <a:sym typeface="Times New Roman"/>
              </a:rPr>
              <a:t>High: Customers can choose to order food directly from restaurants, cook at home, or opt for other delivery services. This presents a significant threat of substitution for Rebel Food.</a:t>
            </a:r>
            <a:endParaRPr b="1" sz="1300">
              <a:solidFill>
                <a:schemeClr val="dk1"/>
              </a:solidFill>
              <a:latin typeface="Times New Roman"/>
              <a:ea typeface="Times New Roman"/>
              <a:cs typeface="Times New Roman"/>
              <a:sym typeface="Times New Roman"/>
            </a:endParaRPr>
          </a:p>
        </p:txBody>
      </p:sp>
      <p:pic>
        <p:nvPicPr>
          <p:cNvPr id="96" name="Google Shape;96;p16"/>
          <p:cNvPicPr preferRelativeResize="0"/>
          <p:nvPr/>
        </p:nvPicPr>
        <p:blipFill>
          <a:blip r:embed="rId3">
            <a:alphaModFix amt="21000"/>
          </a:blip>
          <a:stretch>
            <a:fillRect/>
          </a:stretch>
        </p:blipFill>
        <p:spPr>
          <a:xfrm>
            <a:off x="23" y="0"/>
            <a:ext cx="9144000" cy="5143500"/>
          </a:xfrm>
          <a:prstGeom prst="rect">
            <a:avLst/>
          </a:prstGeom>
          <a:noFill/>
          <a:ln>
            <a:noFill/>
          </a:ln>
        </p:spPr>
      </p:pic>
      <p:sp>
        <p:nvSpPr>
          <p:cNvPr id="97" name="Google Shape;97;p16"/>
          <p:cNvSpPr txBox="1"/>
          <p:nvPr/>
        </p:nvSpPr>
        <p:spPr>
          <a:xfrm>
            <a:off x="4478800" y="3237900"/>
            <a:ext cx="4381500" cy="168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300">
                <a:solidFill>
                  <a:schemeClr val="dk1"/>
                </a:solidFill>
                <a:latin typeface="Times New Roman"/>
                <a:ea typeface="Times New Roman"/>
                <a:cs typeface="Times New Roman"/>
                <a:sym typeface="Times New Roman"/>
              </a:rPr>
              <a:t>5. Rivalry Among Existing Competitors</a:t>
            </a:r>
            <a:endParaRPr b="1" sz="1300">
              <a:solidFill>
                <a:schemeClr val="dk1"/>
              </a:solidFill>
              <a:latin typeface="Times New Roman"/>
              <a:ea typeface="Times New Roman"/>
              <a:cs typeface="Times New Roman"/>
              <a:sym typeface="Times New Roman"/>
            </a:endParaRPr>
          </a:p>
          <a:p>
            <a:pPr indent="-311150" lvl="0" marL="457200" rtl="0" algn="l">
              <a:lnSpc>
                <a:spcPct val="115000"/>
              </a:lnSpc>
              <a:spcBef>
                <a:spcPts val="1200"/>
              </a:spcBef>
              <a:spcAft>
                <a:spcPts val="0"/>
              </a:spcAft>
              <a:buClr>
                <a:schemeClr val="dk1"/>
              </a:buClr>
              <a:buSzPts val="1300"/>
              <a:buChar char="●"/>
            </a:pPr>
            <a:r>
              <a:rPr b="1" lang="en-GB" sz="1300">
                <a:solidFill>
                  <a:schemeClr val="dk1"/>
                </a:solidFill>
                <a:latin typeface="Times New Roman"/>
                <a:ea typeface="Times New Roman"/>
                <a:cs typeface="Times New Roman"/>
                <a:sym typeface="Times New Roman"/>
              </a:rPr>
              <a:t>High: The food delivery industry is highly competitive with numerous players, including established giants and new entrants.</a:t>
            </a:r>
            <a:br>
              <a:rPr b="1" lang="en-GB" sz="1300">
                <a:solidFill>
                  <a:schemeClr val="dk1"/>
                </a:solidFill>
                <a:latin typeface="Times New Roman"/>
                <a:ea typeface="Times New Roman"/>
                <a:cs typeface="Times New Roman"/>
                <a:sym typeface="Times New Roman"/>
              </a:rPr>
            </a:br>
            <a:r>
              <a:rPr b="1" lang="en-GB" sz="1300">
                <a:solidFill>
                  <a:schemeClr val="dk1"/>
                </a:solidFill>
                <a:latin typeface="Times New Roman"/>
                <a:ea typeface="Times New Roman"/>
                <a:cs typeface="Times New Roman"/>
                <a:sym typeface="Times New Roman"/>
              </a:rPr>
              <a:t> This intense rivalry leads to price wars, promotions, and a focus on customer acquisition and retention.</a:t>
            </a:r>
            <a:endParaRPr b="1" sz="13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nvSpPr>
        <p:spPr>
          <a:xfrm>
            <a:off x="2497675" y="0"/>
            <a:ext cx="422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latin typeface="Times New Roman"/>
                <a:ea typeface="Times New Roman"/>
                <a:cs typeface="Times New Roman"/>
                <a:sym typeface="Times New Roman"/>
              </a:rPr>
              <a:t>Rebel Foods: A SWOT Analysis</a:t>
            </a:r>
            <a:endParaRPr b="1" sz="1800">
              <a:latin typeface="Times New Roman"/>
              <a:ea typeface="Times New Roman"/>
              <a:cs typeface="Times New Roman"/>
              <a:sym typeface="Times New Roman"/>
            </a:endParaRPr>
          </a:p>
        </p:txBody>
      </p:sp>
      <p:sp>
        <p:nvSpPr>
          <p:cNvPr id="103" name="Google Shape;103;p17"/>
          <p:cNvSpPr txBox="1"/>
          <p:nvPr/>
        </p:nvSpPr>
        <p:spPr>
          <a:xfrm>
            <a:off x="63500" y="245725"/>
            <a:ext cx="4394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Times New Roman"/>
                <a:ea typeface="Times New Roman"/>
                <a:cs typeface="Times New Roman"/>
                <a:sym typeface="Times New Roman"/>
              </a:rPr>
              <a:t>STRENGTHS:</a:t>
            </a:r>
            <a:endParaRPr b="1"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GB" sz="1200">
                <a:latin typeface="Times New Roman"/>
                <a:ea typeface="Times New Roman"/>
                <a:cs typeface="Times New Roman"/>
                <a:sym typeface="Times New Roman"/>
              </a:rPr>
              <a:t>Strong Brand Portfolio:</a:t>
            </a:r>
            <a:r>
              <a:rPr lang="en-GB" sz="1200">
                <a:latin typeface="Times New Roman"/>
                <a:ea typeface="Times New Roman"/>
                <a:cs typeface="Times New Roman"/>
                <a:sym typeface="Times New Roman"/>
              </a:rPr>
              <a:t> Rebel Foods boasts a diverse range of food brands catering to different customer segments.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GB" sz="1200">
                <a:latin typeface="Times New Roman"/>
                <a:ea typeface="Times New Roman"/>
                <a:cs typeface="Times New Roman"/>
                <a:sym typeface="Times New Roman"/>
              </a:rPr>
              <a:t>Scalability: The cloud kitchen model allows for rapid expansion and scalability across various locations.   </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GB" sz="1200">
                <a:latin typeface="Times New Roman"/>
                <a:ea typeface="Times New Roman"/>
                <a:cs typeface="Times New Roman"/>
                <a:sym typeface="Times New Roman"/>
              </a:rPr>
              <a:t>Technology Focus:</a:t>
            </a:r>
            <a:r>
              <a:rPr lang="en-GB" sz="1200">
                <a:latin typeface="Times New Roman"/>
                <a:ea typeface="Times New Roman"/>
                <a:cs typeface="Times New Roman"/>
                <a:sym typeface="Times New Roman"/>
              </a:rPr>
              <a:t> The company’s emphasis on technology for operations, marketing, and customer engagement is a significant strength.   </a:t>
            </a:r>
            <a:endParaRPr sz="1100">
              <a:latin typeface="Times New Roman"/>
              <a:ea typeface="Times New Roman"/>
              <a:cs typeface="Times New Roman"/>
              <a:sym typeface="Times New Roman"/>
            </a:endParaRPr>
          </a:p>
          <a:p>
            <a:pPr indent="0" lvl="0" marL="0" rtl="0" algn="l">
              <a:spcBef>
                <a:spcPts val="0"/>
              </a:spcBef>
              <a:spcAft>
                <a:spcPts val="0"/>
              </a:spcAft>
              <a:buNone/>
            </a:pPr>
            <a:r>
              <a:rPr b="1" lang="en-GB" sz="1200">
                <a:latin typeface="Times New Roman"/>
                <a:ea typeface="Times New Roman"/>
                <a:cs typeface="Times New Roman"/>
                <a:sym typeface="Times New Roman"/>
              </a:rPr>
              <a:t>Cost Efficiency:</a:t>
            </a:r>
            <a:r>
              <a:rPr lang="en-GB" sz="1200">
                <a:latin typeface="Times New Roman"/>
                <a:ea typeface="Times New Roman"/>
                <a:cs typeface="Times New Roman"/>
                <a:sym typeface="Times New Roman"/>
              </a:rPr>
              <a:t> The cloud kitchen model inherently leads to lower operational costs compared to traditional restaurants.</a:t>
            </a:r>
            <a:endParaRPr sz="1200">
              <a:latin typeface="Times New Roman"/>
              <a:ea typeface="Times New Roman"/>
              <a:cs typeface="Times New Roman"/>
              <a:sym typeface="Times New Roman"/>
            </a:endParaRPr>
          </a:p>
          <a:p>
            <a:pPr indent="0" lvl="0" marL="0" rtl="0" algn="l">
              <a:spcBef>
                <a:spcPts val="0"/>
              </a:spcBef>
              <a:spcAft>
                <a:spcPts val="0"/>
              </a:spcAft>
              <a:buNone/>
            </a:pPr>
            <a:r>
              <a:rPr b="1" lang="en-GB" sz="1200">
                <a:latin typeface="Times New Roman"/>
                <a:ea typeface="Times New Roman"/>
                <a:cs typeface="Times New Roman"/>
                <a:sym typeface="Times New Roman"/>
              </a:rPr>
              <a:t>Data-Driven Approach:</a:t>
            </a:r>
            <a:r>
              <a:rPr lang="en-GB" sz="1200">
                <a:latin typeface="Times New Roman"/>
                <a:ea typeface="Times New Roman"/>
                <a:cs typeface="Times New Roman"/>
                <a:sym typeface="Times New Roman"/>
              </a:rPr>
              <a:t> Rebel Foods likely leverages data analytics to optimize menu offerings, pricing, and marketing strategies.</a:t>
            </a:r>
            <a:endParaRPr sz="1200">
              <a:latin typeface="Times New Roman"/>
              <a:ea typeface="Times New Roman"/>
              <a:cs typeface="Times New Roman"/>
              <a:sym typeface="Times New Roman"/>
            </a:endParaRPr>
          </a:p>
        </p:txBody>
      </p:sp>
      <p:sp>
        <p:nvSpPr>
          <p:cNvPr id="104" name="Google Shape;104;p17"/>
          <p:cNvSpPr txBox="1"/>
          <p:nvPr/>
        </p:nvSpPr>
        <p:spPr>
          <a:xfrm>
            <a:off x="4457600" y="400200"/>
            <a:ext cx="4531800" cy="264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200">
                <a:solidFill>
                  <a:schemeClr val="dk1"/>
                </a:solidFill>
                <a:latin typeface="Times New Roman"/>
                <a:ea typeface="Times New Roman"/>
                <a:cs typeface="Times New Roman"/>
                <a:sym typeface="Times New Roman"/>
              </a:rPr>
              <a:t>Weaknesses</a:t>
            </a:r>
            <a:endParaRPr b="1" sz="1200">
              <a:solidFill>
                <a:schemeClr val="dk1"/>
              </a:solidFill>
              <a:latin typeface="Times New Roman"/>
              <a:ea typeface="Times New Roman"/>
              <a:cs typeface="Times New Roman"/>
              <a:sym typeface="Times New Roman"/>
            </a:endParaRPr>
          </a:p>
          <a:p>
            <a:pPr indent="-304800" lvl="0" marL="457200" rtl="0" algn="l">
              <a:lnSpc>
                <a:spcPct val="115000"/>
              </a:lnSpc>
              <a:spcBef>
                <a:spcPts val="1200"/>
              </a:spcBef>
              <a:spcAft>
                <a:spcPts val="0"/>
              </a:spcAft>
              <a:buClr>
                <a:schemeClr val="dk1"/>
              </a:buClr>
              <a:buSzPts val="1200"/>
              <a:buChar char="●"/>
            </a:pPr>
            <a:r>
              <a:rPr b="1" lang="en-GB" sz="1200">
                <a:solidFill>
                  <a:schemeClr val="dk1"/>
                </a:solidFill>
                <a:latin typeface="Times New Roman"/>
                <a:ea typeface="Times New Roman"/>
                <a:cs typeface="Times New Roman"/>
                <a:sym typeface="Times New Roman"/>
              </a:rPr>
              <a:t>Dependence on Food Delivery Platforms:</a:t>
            </a:r>
            <a:r>
              <a:rPr lang="en-GB" sz="1200">
                <a:solidFill>
                  <a:schemeClr val="dk1"/>
                </a:solidFill>
                <a:latin typeface="Times New Roman"/>
                <a:ea typeface="Times New Roman"/>
                <a:cs typeface="Times New Roman"/>
                <a:sym typeface="Times New Roman"/>
              </a:rPr>
              <a:t> Reliance on platforms like Zomato and Swiggy for customer reach can be a double-edged sword.</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Char char="●"/>
            </a:pPr>
            <a:r>
              <a:rPr b="1" lang="en-GB" sz="1200">
                <a:solidFill>
                  <a:schemeClr val="dk1"/>
                </a:solidFill>
                <a:latin typeface="Times New Roman"/>
                <a:ea typeface="Times New Roman"/>
                <a:cs typeface="Times New Roman"/>
                <a:sym typeface="Times New Roman"/>
              </a:rPr>
              <a:t>Competition:</a:t>
            </a:r>
            <a:r>
              <a:rPr lang="en-GB" sz="1200">
                <a:solidFill>
                  <a:schemeClr val="dk1"/>
                </a:solidFill>
                <a:latin typeface="Times New Roman"/>
                <a:ea typeface="Times New Roman"/>
                <a:cs typeface="Times New Roman"/>
                <a:sym typeface="Times New Roman"/>
              </a:rPr>
              <a:t> The cloud kitchen industry is highly competitive with numerous players entering the market.</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Char char="●"/>
            </a:pPr>
            <a:r>
              <a:rPr b="1" lang="en-GB" sz="1200">
                <a:solidFill>
                  <a:schemeClr val="dk1"/>
                </a:solidFill>
                <a:latin typeface="Times New Roman"/>
                <a:ea typeface="Times New Roman"/>
                <a:cs typeface="Times New Roman"/>
                <a:sym typeface="Times New Roman"/>
              </a:rPr>
              <a:t>Food Safety Concerns:</a:t>
            </a:r>
            <a:r>
              <a:rPr lang="en-GB" sz="1200">
                <a:solidFill>
                  <a:schemeClr val="dk1"/>
                </a:solidFill>
                <a:latin typeface="Times New Roman"/>
                <a:ea typeface="Times New Roman"/>
                <a:cs typeface="Times New Roman"/>
                <a:sym typeface="Times New Roman"/>
              </a:rPr>
              <a:t> Maintaining consistent food quality and safety standards across multiple kitchens can be challenging.</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Char char="●"/>
            </a:pPr>
            <a:r>
              <a:rPr b="1" lang="en-GB" sz="1200">
                <a:solidFill>
                  <a:schemeClr val="dk1"/>
                </a:solidFill>
                <a:latin typeface="Times New Roman"/>
                <a:ea typeface="Times New Roman"/>
                <a:cs typeface="Times New Roman"/>
                <a:sym typeface="Times New Roman"/>
              </a:rPr>
              <a:t>Brand Dilution:</a:t>
            </a:r>
            <a:r>
              <a:rPr lang="en-GB" sz="1200">
                <a:solidFill>
                  <a:schemeClr val="dk1"/>
                </a:solidFill>
                <a:latin typeface="Times New Roman"/>
                <a:ea typeface="Times New Roman"/>
                <a:cs typeface="Times New Roman"/>
                <a:sym typeface="Times New Roman"/>
              </a:rPr>
              <a:t> Managing multiple brands effectively to avoid brand dilution can be complex.</a:t>
            </a:r>
            <a:endParaRPr sz="1200">
              <a:solidFill>
                <a:schemeClr val="dk1"/>
              </a:solidFill>
              <a:latin typeface="Times New Roman"/>
              <a:ea typeface="Times New Roman"/>
              <a:cs typeface="Times New Roman"/>
              <a:sym typeface="Times New Roman"/>
            </a:endParaRPr>
          </a:p>
        </p:txBody>
      </p:sp>
      <p:sp>
        <p:nvSpPr>
          <p:cNvPr id="105" name="Google Shape;105;p17"/>
          <p:cNvSpPr txBox="1"/>
          <p:nvPr/>
        </p:nvSpPr>
        <p:spPr>
          <a:xfrm>
            <a:off x="63500" y="3016225"/>
            <a:ext cx="4531800" cy="20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100">
                <a:solidFill>
                  <a:schemeClr val="dk1"/>
                </a:solidFill>
                <a:latin typeface="Times New Roman"/>
                <a:ea typeface="Times New Roman"/>
                <a:cs typeface="Times New Roman"/>
                <a:sym typeface="Times New Roman"/>
              </a:rPr>
              <a:t>Opportunities</a:t>
            </a:r>
            <a:endParaRPr b="1" sz="1100">
              <a:solidFill>
                <a:schemeClr val="dk1"/>
              </a:solidFill>
              <a:latin typeface="Times New Roman"/>
              <a:ea typeface="Times New Roman"/>
              <a:cs typeface="Times New Roman"/>
              <a:sym typeface="Times New Roman"/>
            </a:endParaRPr>
          </a:p>
          <a:p>
            <a:pPr indent="-298450" lvl="0" marL="457200" rtl="0" algn="l">
              <a:lnSpc>
                <a:spcPct val="115000"/>
              </a:lnSpc>
              <a:spcBef>
                <a:spcPts val="1200"/>
              </a:spcBef>
              <a:spcAft>
                <a:spcPts val="0"/>
              </a:spcAft>
              <a:buClr>
                <a:schemeClr val="dk1"/>
              </a:buClr>
              <a:buSzPts val="1100"/>
              <a:buChar char="●"/>
            </a:pPr>
            <a:r>
              <a:rPr b="1" lang="en-GB" sz="1100">
                <a:solidFill>
                  <a:schemeClr val="dk1"/>
                </a:solidFill>
                <a:latin typeface="Times New Roman"/>
                <a:ea typeface="Times New Roman"/>
                <a:cs typeface="Times New Roman"/>
                <a:sym typeface="Times New Roman"/>
              </a:rPr>
              <a:t>Market Expansion:</a:t>
            </a:r>
            <a:r>
              <a:rPr lang="en-GB" sz="1100">
                <a:solidFill>
                  <a:schemeClr val="dk1"/>
                </a:solidFill>
                <a:latin typeface="Times New Roman"/>
                <a:ea typeface="Times New Roman"/>
                <a:cs typeface="Times New Roman"/>
                <a:sym typeface="Times New Roman"/>
              </a:rPr>
              <a:t> Expanding into new geographic markets and tapping into untapped customer segments.</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latin typeface="Times New Roman"/>
                <a:ea typeface="Times New Roman"/>
                <a:cs typeface="Times New Roman"/>
                <a:sym typeface="Times New Roman"/>
              </a:rPr>
              <a:t>Product Diversification:</a:t>
            </a:r>
            <a:r>
              <a:rPr lang="en-GB" sz="1100">
                <a:solidFill>
                  <a:schemeClr val="dk1"/>
                </a:solidFill>
                <a:latin typeface="Times New Roman"/>
                <a:ea typeface="Times New Roman"/>
                <a:cs typeface="Times New Roman"/>
                <a:sym typeface="Times New Roman"/>
              </a:rPr>
              <a:t> Introducing new food categories or cuisines to broaden the customer base.</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latin typeface="Times New Roman"/>
                <a:ea typeface="Times New Roman"/>
                <a:cs typeface="Times New Roman"/>
                <a:sym typeface="Times New Roman"/>
              </a:rPr>
              <a:t>Partnerships:</a:t>
            </a:r>
            <a:r>
              <a:rPr lang="en-GB" sz="1100">
                <a:solidFill>
                  <a:schemeClr val="dk1"/>
                </a:solidFill>
                <a:latin typeface="Times New Roman"/>
                <a:ea typeface="Times New Roman"/>
                <a:cs typeface="Times New Roman"/>
                <a:sym typeface="Times New Roman"/>
              </a:rPr>
              <a:t> Collaborating with complementary businesses (e.g., grocery delivery) to create new revenue streams.</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latin typeface="Times New Roman"/>
                <a:ea typeface="Times New Roman"/>
                <a:cs typeface="Times New Roman"/>
                <a:sym typeface="Times New Roman"/>
              </a:rPr>
              <a:t>Technology Innovation:</a:t>
            </a:r>
            <a:r>
              <a:rPr lang="en-GB" sz="1100">
                <a:solidFill>
                  <a:schemeClr val="dk1"/>
                </a:solidFill>
                <a:latin typeface="Times New Roman"/>
                <a:ea typeface="Times New Roman"/>
                <a:cs typeface="Times New Roman"/>
                <a:sym typeface="Times New Roman"/>
              </a:rPr>
              <a:t> Continuously investing in technology to improve operational efficiency and customer experience.</a:t>
            </a:r>
            <a:endParaRPr sz="1100">
              <a:solidFill>
                <a:schemeClr val="dk1"/>
              </a:solidFill>
              <a:latin typeface="Times New Roman"/>
              <a:ea typeface="Times New Roman"/>
              <a:cs typeface="Times New Roman"/>
              <a:sym typeface="Times New Roman"/>
            </a:endParaRPr>
          </a:p>
        </p:txBody>
      </p:sp>
      <p:pic>
        <p:nvPicPr>
          <p:cNvPr id="106" name="Google Shape;106;p17"/>
          <p:cNvPicPr preferRelativeResize="0"/>
          <p:nvPr/>
        </p:nvPicPr>
        <p:blipFill>
          <a:blip r:embed="rId3">
            <a:alphaModFix amt="18000"/>
          </a:blip>
          <a:stretch>
            <a:fillRect/>
          </a:stretch>
        </p:blipFill>
        <p:spPr>
          <a:xfrm>
            <a:off x="0" y="0"/>
            <a:ext cx="9144000" cy="5143500"/>
          </a:xfrm>
          <a:prstGeom prst="rect">
            <a:avLst/>
          </a:prstGeom>
          <a:noFill/>
          <a:ln>
            <a:noFill/>
          </a:ln>
        </p:spPr>
      </p:pic>
      <p:sp>
        <p:nvSpPr>
          <p:cNvPr id="107" name="Google Shape;107;p17"/>
          <p:cNvSpPr txBox="1"/>
          <p:nvPr/>
        </p:nvSpPr>
        <p:spPr>
          <a:xfrm>
            <a:off x="4572000" y="3016225"/>
            <a:ext cx="4394100" cy="20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GB" sz="1100">
                <a:solidFill>
                  <a:schemeClr val="dk1"/>
                </a:solidFill>
                <a:latin typeface="Times New Roman"/>
                <a:ea typeface="Times New Roman"/>
                <a:cs typeface="Times New Roman"/>
                <a:sym typeface="Times New Roman"/>
              </a:rPr>
              <a:t>Threats</a:t>
            </a:r>
            <a:endParaRPr b="1" sz="1100">
              <a:solidFill>
                <a:schemeClr val="dk1"/>
              </a:solidFill>
              <a:latin typeface="Times New Roman"/>
              <a:ea typeface="Times New Roman"/>
              <a:cs typeface="Times New Roman"/>
              <a:sym typeface="Times New Roman"/>
            </a:endParaRPr>
          </a:p>
          <a:p>
            <a:pPr indent="-298450" lvl="0" marL="457200" rtl="0" algn="l">
              <a:lnSpc>
                <a:spcPct val="115000"/>
              </a:lnSpc>
              <a:spcBef>
                <a:spcPts val="1200"/>
              </a:spcBef>
              <a:spcAft>
                <a:spcPts val="0"/>
              </a:spcAft>
              <a:buClr>
                <a:schemeClr val="dk1"/>
              </a:buClr>
              <a:buSzPts val="1100"/>
              <a:buChar char="●"/>
            </a:pPr>
            <a:r>
              <a:rPr b="1" lang="en-GB" sz="1100">
                <a:solidFill>
                  <a:schemeClr val="dk1"/>
                </a:solidFill>
                <a:latin typeface="Times New Roman"/>
                <a:ea typeface="Times New Roman"/>
                <a:cs typeface="Times New Roman"/>
                <a:sym typeface="Times New Roman"/>
              </a:rPr>
              <a:t>Economic Downturns:</a:t>
            </a:r>
            <a:r>
              <a:rPr lang="en-GB" sz="1100">
                <a:solidFill>
                  <a:schemeClr val="dk1"/>
                </a:solidFill>
                <a:latin typeface="Times New Roman"/>
                <a:ea typeface="Times New Roman"/>
                <a:cs typeface="Times New Roman"/>
                <a:sym typeface="Times New Roman"/>
              </a:rPr>
              <a:t> Economic fluctuations can impact consumer spending on food delivery.</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latin typeface="Times New Roman"/>
                <a:ea typeface="Times New Roman"/>
                <a:cs typeface="Times New Roman"/>
                <a:sym typeface="Times New Roman"/>
              </a:rPr>
              <a:t>Rising Input Costs:</a:t>
            </a:r>
            <a:r>
              <a:rPr lang="en-GB" sz="1100">
                <a:solidFill>
                  <a:schemeClr val="dk1"/>
                </a:solidFill>
                <a:latin typeface="Times New Roman"/>
                <a:ea typeface="Times New Roman"/>
                <a:cs typeface="Times New Roman"/>
                <a:sym typeface="Times New Roman"/>
              </a:rPr>
              <a:t> Increases in food and labor costs can erode profit margins.</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latin typeface="Times New Roman"/>
                <a:ea typeface="Times New Roman"/>
                <a:cs typeface="Times New Roman"/>
                <a:sym typeface="Times New Roman"/>
              </a:rPr>
              <a:t>Regulatory Challenges:</a:t>
            </a:r>
            <a:r>
              <a:rPr lang="en-GB" sz="1100">
                <a:solidFill>
                  <a:schemeClr val="dk1"/>
                </a:solidFill>
                <a:latin typeface="Times New Roman"/>
                <a:ea typeface="Times New Roman"/>
                <a:cs typeface="Times New Roman"/>
                <a:sym typeface="Times New Roman"/>
              </a:rPr>
              <a:t> Changes in food safety regulations or licensing requirements can impact operations.</a:t>
            </a:r>
            <a:endParaRPr sz="1100">
              <a:solidFill>
                <a:schemeClr val="dk1"/>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Char char="●"/>
            </a:pPr>
            <a:r>
              <a:rPr b="1" lang="en-GB" sz="1100">
                <a:solidFill>
                  <a:schemeClr val="dk1"/>
                </a:solidFill>
                <a:latin typeface="Times New Roman"/>
                <a:ea typeface="Times New Roman"/>
                <a:cs typeface="Times New Roman"/>
                <a:sym typeface="Times New Roman"/>
              </a:rPr>
              <a:t>Changing Consumer Preferences:</a:t>
            </a:r>
            <a:r>
              <a:rPr lang="en-GB" sz="1100">
                <a:solidFill>
                  <a:schemeClr val="dk1"/>
                </a:solidFill>
                <a:latin typeface="Times New Roman"/>
                <a:ea typeface="Times New Roman"/>
                <a:cs typeface="Times New Roman"/>
                <a:sym typeface="Times New Roman"/>
              </a:rPr>
              <a:t> Evolving tastes and dietary trends can affect demand for certain food items.</a:t>
            </a:r>
            <a:endParaRPr sz="11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558900" y="0"/>
            <a:ext cx="8227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b="1" lang="en-GB" sz="3000">
                <a:solidFill>
                  <a:schemeClr val="dk1"/>
                </a:solidFill>
                <a:latin typeface="Times New Roman"/>
                <a:ea typeface="Times New Roman"/>
                <a:cs typeface="Times New Roman"/>
                <a:sym typeface="Times New Roman"/>
              </a:rPr>
              <a:t>Product Life Cycle Analysis for Rebel Foods</a:t>
            </a:r>
            <a:endParaRPr b="1" sz="3000">
              <a:solidFill>
                <a:schemeClr val="dk1"/>
              </a:solidFill>
              <a:latin typeface="Times New Roman"/>
              <a:ea typeface="Times New Roman"/>
              <a:cs typeface="Times New Roman"/>
              <a:sym typeface="Times New Roman"/>
            </a:endParaRPr>
          </a:p>
        </p:txBody>
      </p:sp>
      <p:pic>
        <p:nvPicPr>
          <p:cNvPr id="113" name="Google Shape;113;p18"/>
          <p:cNvPicPr preferRelativeResize="0"/>
          <p:nvPr/>
        </p:nvPicPr>
        <p:blipFill>
          <a:blip r:embed="rId3">
            <a:alphaModFix amt="22000"/>
          </a:blip>
          <a:stretch>
            <a:fillRect/>
          </a:stretch>
        </p:blipFill>
        <p:spPr>
          <a:xfrm>
            <a:off x="0" y="0"/>
            <a:ext cx="9144000" cy="5143500"/>
          </a:xfrm>
          <a:prstGeom prst="rect">
            <a:avLst/>
          </a:prstGeom>
          <a:noFill/>
          <a:ln>
            <a:noFill/>
          </a:ln>
        </p:spPr>
      </p:pic>
      <p:sp>
        <p:nvSpPr>
          <p:cNvPr id="114" name="Google Shape;114;p18"/>
          <p:cNvSpPr txBox="1"/>
          <p:nvPr/>
        </p:nvSpPr>
        <p:spPr>
          <a:xfrm>
            <a:off x="300150" y="646500"/>
            <a:ext cx="8745000" cy="44538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dk1"/>
              </a:buClr>
              <a:buSzPts val="1300"/>
              <a:buFont typeface="Times New Roman"/>
              <a:buChar char="●"/>
            </a:pPr>
            <a:r>
              <a:rPr b="1" lang="en-GB" sz="1300">
                <a:solidFill>
                  <a:schemeClr val="dk1"/>
                </a:solidFill>
                <a:latin typeface="Times New Roman"/>
                <a:ea typeface="Times New Roman"/>
                <a:cs typeface="Times New Roman"/>
                <a:sym typeface="Times New Roman"/>
              </a:rPr>
              <a:t>Introduction</a:t>
            </a:r>
            <a:endParaRPr b="1" sz="13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300">
                <a:solidFill>
                  <a:schemeClr val="dk1"/>
                </a:solidFill>
                <a:latin typeface="Times New Roman"/>
                <a:ea typeface="Times New Roman"/>
                <a:cs typeface="Times New Roman"/>
                <a:sym typeface="Times New Roman"/>
              </a:rPr>
              <a:t>Rebel Foods started with a few select brands and focused on building its online platform and establishing its cloud kitchen infrastructure. It introduced innovative menu options and promoted its unique selling points to gain initial traction in the market.</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1200"/>
              </a:spcBef>
              <a:spcAft>
                <a:spcPts val="0"/>
              </a:spcAft>
              <a:buClr>
                <a:schemeClr val="dk1"/>
              </a:buClr>
              <a:buSzPts val="1300"/>
              <a:buFont typeface="Times New Roman"/>
              <a:buChar char="●"/>
            </a:pPr>
            <a:r>
              <a:rPr b="1" lang="en-GB" sz="1300">
                <a:solidFill>
                  <a:schemeClr val="dk1"/>
                </a:solidFill>
                <a:latin typeface="Times New Roman"/>
                <a:ea typeface="Times New Roman"/>
                <a:cs typeface="Times New Roman"/>
                <a:sym typeface="Times New Roman"/>
              </a:rPr>
              <a:t>Growth</a:t>
            </a:r>
            <a:endParaRPr b="1" sz="13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300">
                <a:solidFill>
                  <a:schemeClr val="dk1"/>
                </a:solidFill>
                <a:latin typeface="Times New Roman"/>
                <a:ea typeface="Times New Roman"/>
                <a:cs typeface="Times New Roman"/>
                <a:sym typeface="Times New Roman"/>
              </a:rPr>
              <a:t>Rebel Foods experienced rapid growth by expanding its product portfolio, increasing its cloud kitchen network, and leveraging digital marketing strategies. It captured a significant market share and established itself as a leading player in the foodtech industry.</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1200"/>
              </a:spcBef>
              <a:spcAft>
                <a:spcPts val="0"/>
              </a:spcAft>
              <a:buClr>
                <a:schemeClr val="dk1"/>
              </a:buClr>
              <a:buSzPts val="1300"/>
              <a:buFont typeface="Times New Roman"/>
              <a:buChar char="●"/>
            </a:pPr>
            <a:r>
              <a:rPr b="1" lang="en-GB" sz="1300">
                <a:solidFill>
                  <a:schemeClr val="dk1"/>
                </a:solidFill>
                <a:latin typeface="Times New Roman"/>
                <a:ea typeface="Times New Roman"/>
                <a:cs typeface="Times New Roman"/>
                <a:sym typeface="Times New Roman"/>
              </a:rPr>
              <a:t>Maturity</a:t>
            </a:r>
            <a:endParaRPr b="1" sz="13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300">
                <a:solidFill>
                  <a:schemeClr val="dk1"/>
                </a:solidFill>
                <a:latin typeface="Times New Roman"/>
                <a:ea typeface="Times New Roman"/>
                <a:cs typeface="Times New Roman"/>
                <a:sym typeface="Times New Roman"/>
              </a:rPr>
              <a:t>As the market matures, Rebel Foods focuses on maintaining its growth trajectory, optimizing its operations, and fostering customer loyalty. It continues to innovate and diversify its offerings, exploring new product categories and market segments.</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1200"/>
              </a:spcBef>
              <a:spcAft>
                <a:spcPts val="0"/>
              </a:spcAft>
              <a:buClr>
                <a:schemeClr val="dk1"/>
              </a:buClr>
              <a:buSzPts val="1300"/>
              <a:buFont typeface="Times New Roman"/>
              <a:buChar char="●"/>
            </a:pPr>
            <a:r>
              <a:rPr b="1" lang="en-GB" sz="1300">
                <a:solidFill>
                  <a:schemeClr val="dk1"/>
                </a:solidFill>
                <a:latin typeface="Times New Roman"/>
                <a:ea typeface="Times New Roman"/>
                <a:cs typeface="Times New Roman"/>
                <a:sym typeface="Times New Roman"/>
              </a:rPr>
              <a:t>Decline (Potential)</a:t>
            </a:r>
            <a:endParaRPr b="1" sz="13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en-GB" sz="1300">
                <a:solidFill>
                  <a:schemeClr val="dk1"/>
                </a:solidFill>
                <a:latin typeface="Times New Roman"/>
                <a:ea typeface="Times New Roman"/>
                <a:cs typeface="Times New Roman"/>
                <a:sym typeface="Times New Roman"/>
              </a:rPr>
              <a:t>While Rebel Foods is currently experiencing growth, potential factors like increased competition, changing consumer preferences, or economic downturns could lead to a decline in the future. It's important for Rebel Foods to stay agile and adapt to market dynamics.</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nvSpPr>
        <p:spPr>
          <a:xfrm>
            <a:off x="1195925" y="95250"/>
            <a:ext cx="83418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b="1" lang="en-GB" sz="2400">
                <a:solidFill>
                  <a:schemeClr val="dk1"/>
                </a:solidFill>
                <a:latin typeface="Times New Roman"/>
                <a:ea typeface="Times New Roman"/>
                <a:cs typeface="Times New Roman"/>
                <a:sym typeface="Times New Roman"/>
              </a:rPr>
              <a:t>The 3 C's Framework for Rebel Foods</a:t>
            </a:r>
            <a:endParaRPr b="1" sz="2400">
              <a:solidFill>
                <a:schemeClr val="dk1"/>
              </a:solidFill>
              <a:latin typeface="Times New Roman"/>
              <a:ea typeface="Times New Roman"/>
              <a:cs typeface="Times New Roman"/>
              <a:sym typeface="Times New Roman"/>
            </a:endParaRPr>
          </a:p>
        </p:txBody>
      </p:sp>
      <p:sp>
        <p:nvSpPr>
          <p:cNvPr id="120" name="Google Shape;120;p19"/>
          <p:cNvSpPr txBox="1"/>
          <p:nvPr/>
        </p:nvSpPr>
        <p:spPr>
          <a:xfrm>
            <a:off x="166525" y="1165050"/>
            <a:ext cx="30000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SzPts val="1500"/>
              <a:buFont typeface="Times New Roman"/>
              <a:buChar char="❖"/>
            </a:pPr>
            <a:r>
              <a:rPr lang="en-GB" sz="1500">
                <a:latin typeface="Times New Roman"/>
                <a:ea typeface="Times New Roman"/>
                <a:cs typeface="Times New Roman"/>
                <a:sym typeface="Times New Roman"/>
              </a:rPr>
              <a:t>Customer</a:t>
            </a:r>
            <a:endParaRPr sz="1500">
              <a:latin typeface="Times New Roman"/>
              <a:ea typeface="Times New Roman"/>
              <a:cs typeface="Times New Roman"/>
              <a:sym typeface="Times New Roman"/>
            </a:endParaRPr>
          </a:p>
        </p:txBody>
      </p:sp>
      <p:sp>
        <p:nvSpPr>
          <p:cNvPr id="121" name="Google Shape;121;p19"/>
          <p:cNvSpPr txBox="1"/>
          <p:nvPr/>
        </p:nvSpPr>
        <p:spPr>
          <a:xfrm>
            <a:off x="3367625" y="634050"/>
            <a:ext cx="5005800" cy="14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1500">
                <a:latin typeface="Times New Roman"/>
                <a:ea typeface="Times New Roman"/>
                <a:cs typeface="Times New Roman"/>
                <a:sym typeface="Times New Roman"/>
              </a:rPr>
              <a:t>Rebel Foods targets a diverse customer base with varying dietary needs and preferences, including young professionals, students, families, and health-conscious individuals. It caters to different lifestyles and offers a wide range of cuisines and meal options to cater to customer preferences.</a:t>
            </a:r>
            <a:endParaRPr sz="1500">
              <a:latin typeface="Times New Roman"/>
              <a:ea typeface="Times New Roman"/>
              <a:cs typeface="Times New Roman"/>
              <a:sym typeface="Times New Roman"/>
            </a:endParaRPr>
          </a:p>
        </p:txBody>
      </p:sp>
      <p:sp>
        <p:nvSpPr>
          <p:cNvPr id="122" name="Google Shape;122;p19"/>
          <p:cNvSpPr txBox="1"/>
          <p:nvPr/>
        </p:nvSpPr>
        <p:spPr>
          <a:xfrm>
            <a:off x="3455100" y="2222488"/>
            <a:ext cx="52995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1500">
                <a:latin typeface="Times New Roman"/>
                <a:ea typeface="Times New Roman"/>
                <a:cs typeface="Times New Roman"/>
                <a:sym typeface="Times New Roman"/>
              </a:rPr>
              <a:t>Rebel Foods faces competition from established food delivery platforms, traditional restaurants, and emerging foodtech startups. It differentiates itself through its focus on quality ingredients, unique culinary offerings, and efficient delivery services.</a:t>
            </a:r>
            <a:endParaRPr sz="1500">
              <a:latin typeface="Times New Roman"/>
              <a:ea typeface="Times New Roman"/>
              <a:cs typeface="Times New Roman"/>
              <a:sym typeface="Times New Roman"/>
            </a:endParaRPr>
          </a:p>
        </p:txBody>
      </p:sp>
      <p:sp>
        <p:nvSpPr>
          <p:cNvPr id="123" name="Google Shape;123;p19"/>
          <p:cNvSpPr txBox="1"/>
          <p:nvPr/>
        </p:nvSpPr>
        <p:spPr>
          <a:xfrm>
            <a:off x="261800" y="2519275"/>
            <a:ext cx="30000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SzPts val="1500"/>
              <a:buFont typeface="Times New Roman"/>
              <a:buChar char="❖"/>
            </a:pPr>
            <a:r>
              <a:rPr lang="en-GB" sz="1500">
                <a:latin typeface="Times New Roman"/>
                <a:ea typeface="Times New Roman"/>
                <a:cs typeface="Times New Roman"/>
                <a:sym typeface="Times New Roman"/>
              </a:rPr>
              <a:t>Competitor</a:t>
            </a:r>
            <a:endParaRPr sz="1500">
              <a:latin typeface="Times New Roman"/>
              <a:ea typeface="Times New Roman"/>
              <a:cs typeface="Times New Roman"/>
              <a:sym typeface="Times New Roman"/>
            </a:endParaRPr>
          </a:p>
        </p:txBody>
      </p:sp>
      <p:sp>
        <p:nvSpPr>
          <p:cNvPr id="124" name="Google Shape;124;p19"/>
          <p:cNvSpPr txBox="1"/>
          <p:nvPr/>
        </p:nvSpPr>
        <p:spPr>
          <a:xfrm>
            <a:off x="3145375" y="3545425"/>
            <a:ext cx="56091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1500">
                <a:latin typeface="Times New Roman"/>
                <a:ea typeface="Times New Roman"/>
                <a:cs typeface="Times New Roman"/>
                <a:sym typeface="Times New Roman"/>
              </a:rPr>
              <a:t>Rebel Foods is known for its innovative business model, efficient cloud kitchen infrastructure, and strong brand identity. It leverages technology and data analytics to enhance customer experience and optimize its operations.</a:t>
            </a:r>
            <a:endParaRPr sz="1500">
              <a:latin typeface="Times New Roman"/>
              <a:ea typeface="Times New Roman"/>
              <a:cs typeface="Times New Roman"/>
              <a:sym typeface="Times New Roman"/>
            </a:endParaRPr>
          </a:p>
        </p:txBody>
      </p:sp>
      <p:sp>
        <p:nvSpPr>
          <p:cNvPr id="125" name="Google Shape;125;p19"/>
          <p:cNvSpPr txBox="1"/>
          <p:nvPr/>
        </p:nvSpPr>
        <p:spPr>
          <a:xfrm>
            <a:off x="367625" y="3873500"/>
            <a:ext cx="30000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SzPts val="1500"/>
              <a:buFont typeface="Times New Roman"/>
              <a:buChar char="❖"/>
            </a:pPr>
            <a:r>
              <a:rPr lang="en-GB" sz="1500">
                <a:latin typeface="Times New Roman"/>
                <a:ea typeface="Times New Roman"/>
                <a:cs typeface="Times New Roman"/>
                <a:sym typeface="Times New Roman"/>
              </a:rPr>
              <a:t>Company</a:t>
            </a:r>
            <a:endParaRPr sz="1500">
              <a:latin typeface="Times New Roman"/>
              <a:ea typeface="Times New Roman"/>
              <a:cs typeface="Times New Roman"/>
              <a:sym typeface="Times New Roman"/>
            </a:endParaRPr>
          </a:p>
        </p:txBody>
      </p:sp>
      <p:sp>
        <p:nvSpPr>
          <p:cNvPr id="126" name="Google Shape;126;p19"/>
          <p:cNvSpPr/>
          <p:nvPr/>
        </p:nvSpPr>
        <p:spPr>
          <a:xfrm>
            <a:off x="3349250" y="2269075"/>
            <a:ext cx="5299500" cy="1149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127" name="Google Shape;127;p19"/>
          <p:cNvSpPr/>
          <p:nvPr/>
        </p:nvSpPr>
        <p:spPr>
          <a:xfrm>
            <a:off x="3166525" y="3613150"/>
            <a:ext cx="5299500" cy="1149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8" name="Google Shape;128;p19"/>
          <p:cNvSpPr/>
          <p:nvPr/>
        </p:nvSpPr>
        <p:spPr>
          <a:xfrm>
            <a:off x="3419125" y="713350"/>
            <a:ext cx="4794300" cy="1330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9" name="Google Shape;129;p19"/>
          <p:cNvSpPr/>
          <p:nvPr/>
        </p:nvSpPr>
        <p:spPr>
          <a:xfrm>
            <a:off x="1885825" y="1187550"/>
            <a:ext cx="1280700" cy="370500"/>
          </a:xfrm>
          <a:prstGeom prst="chevron">
            <a:avLst>
              <a:gd fmla="val 50000"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0" name="Google Shape;130;p19"/>
          <p:cNvSpPr/>
          <p:nvPr/>
        </p:nvSpPr>
        <p:spPr>
          <a:xfrm>
            <a:off x="1885825" y="2541775"/>
            <a:ext cx="1280700" cy="370500"/>
          </a:xfrm>
          <a:prstGeom prst="chevron">
            <a:avLst>
              <a:gd fmla="val 50000"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31" name="Google Shape;131;p19"/>
          <p:cNvPicPr preferRelativeResize="0"/>
          <p:nvPr/>
        </p:nvPicPr>
        <p:blipFill>
          <a:blip r:embed="rId3">
            <a:alphaModFix amt="13000"/>
          </a:blip>
          <a:stretch>
            <a:fillRect/>
          </a:stretch>
        </p:blipFill>
        <p:spPr>
          <a:xfrm>
            <a:off x="-32" y="0"/>
            <a:ext cx="9144000" cy="5143500"/>
          </a:xfrm>
          <a:prstGeom prst="rect">
            <a:avLst/>
          </a:prstGeom>
          <a:noFill/>
          <a:ln>
            <a:noFill/>
          </a:ln>
        </p:spPr>
      </p:pic>
      <p:sp>
        <p:nvSpPr>
          <p:cNvPr id="132" name="Google Shape;132;p19"/>
          <p:cNvSpPr/>
          <p:nvPr/>
        </p:nvSpPr>
        <p:spPr>
          <a:xfrm>
            <a:off x="1773650" y="3873500"/>
            <a:ext cx="1280700" cy="370500"/>
          </a:xfrm>
          <a:prstGeom prst="chevron">
            <a:avLst>
              <a:gd fmla="val 50000"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nvSpPr>
        <p:spPr>
          <a:xfrm>
            <a:off x="0" y="0"/>
            <a:ext cx="9144000" cy="945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2400"/>
              </a:spcBef>
              <a:spcAft>
                <a:spcPts val="0"/>
              </a:spcAft>
              <a:buNone/>
            </a:pPr>
            <a:r>
              <a:rPr b="1" lang="en-GB" sz="2300">
                <a:solidFill>
                  <a:schemeClr val="dk1"/>
                </a:solidFill>
                <a:latin typeface="Times New Roman"/>
                <a:ea typeface="Times New Roman"/>
                <a:cs typeface="Times New Roman"/>
                <a:sym typeface="Times New Roman"/>
              </a:rPr>
              <a:t>Marketing Mix Model Application for Rebel Foods</a:t>
            </a:r>
            <a:endParaRPr b="1" sz="23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sz="1300">
              <a:solidFill>
                <a:srgbClr val="0000FF"/>
              </a:solidFill>
              <a:latin typeface="Times New Roman"/>
              <a:ea typeface="Times New Roman"/>
              <a:cs typeface="Times New Roman"/>
              <a:sym typeface="Times New Roman"/>
            </a:endParaRPr>
          </a:p>
        </p:txBody>
      </p:sp>
      <p:sp>
        <p:nvSpPr>
          <p:cNvPr id="138" name="Google Shape;138;p20"/>
          <p:cNvSpPr txBox="1"/>
          <p:nvPr/>
        </p:nvSpPr>
        <p:spPr>
          <a:xfrm>
            <a:off x="471925" y="597525"/>
            <a:ext cx="3890400" cy="216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n-GB" sz="1500">
                <a:solidFill>
                  <a:schemeClr val="dk1"/>
                </a:solidFill>
                <a:latin typeface="Times New Roman"/>
                <a:ea typeface="Times New Roman"/>
                <a:cs typeface="Times New Roman"/>
                <a:sym typeface="Times New Roman"/>
              </a:rPr>
              <a:t>Product</a:t>
            </a:r>
            <a:endParaRPr b="1" sz="15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en-GB" sz="1500">
                <a:solidFill>
                  <a:schemeClr val="dk1"/>
                </a:solidFill>
                <a:latin typeface="Comfortaa"/>
                <a:ea typeface="Comfortaa"/>
                <a:cs typeface="Comfortaa"/>
                <a:sym typeface="Comfortaa"/>
              </a:rPr>
              <a:t>Rebel Foods offers a wide range of food products, catering to diverse tastes and dietary needs. It focuses on innovative menu items, customized meal plans, and efficient delivery services.</a:t>
            </a:r>
            <a:endParaRPr sz="1500">
              <a:solidFill>
                <a:schemeClr val="dk1"/>
              </a:solidFill>
              <a:latin typeface="Comfortaa"/>
              <a:ea typeface="Comfortaa"/>
              <a:cs typeface="Comfortaa"/>
              <a:sym typeface="Comfortaa"/>
            </a:endParaRPr>
          </a:p>
        </p:txBody>
      </p:sp>
      <p:sp>
        <p:nvSpPr>
          <p:cNvPr id="139" name="Google Shape;139;p20"/>
          <p:cNvSpPr txBox="1"/>
          <p:nvPr/>
        </p:nvSpPr>
        <p:spPr>
          <a:xfrm>
            <a:off x="4572000" y="597525"/>
            <a:ext cx="4408200" cy="216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n-GB" sz="1500">
                <a:solidFill>
                  <a:schemeClr val="dk1"/>
                </a:solidFill>
                <a:latin typeface="Times New Roman"/>
                <a:ea typeface="Times New Roman"/>
                <a:cs typeface="Times New Roman"/>
                <a:sym typeface="Times New Roman"/>
              </a:rPr>
              <a:t>Price</a:t>
            </a:r>
            <a:endParaRPr b="1" sz="15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en-GB" sz="1500">
                <a:solidFill>
                  <a:schemeClr val="dk1"/>
                </a:solidFill>
                <a:latin typeface="Comfortaa"/>
                <a:ea typeface="Comfortaa"/>
                <a:cs typeface="Comfortaa"/>
                <a:sym typeface="Comfortaa"/>
              </a:rPr>
              <a:t>Rebel Foods strategically positions its pricing to be competitive while maintaining profitability. It utilizes various pricing strategies, including value pricing, promotional pricing, and tiered pricing, to attract different customer segments.</a:t>
            </a:r>
            <a:endParaRPr sz="1500">
              <a:solidFill>
                <a:schemeClr val="dk1"/>
              </a:solidFill>
              <a:latin typeface="Comfortaa"/>
              <a:ea typeface="Comfortaa"/>
              <a:cs typeface="Comfortaa"/>
              <a:sym typeface="Comfortaa"/>
            </a:endParaRPr>
          </a:p>
        </p:txBody>
      </p:sp>
      <p:sp>
        <p:nvSpPr>
          <p:cNvPr id="140" name="Google Shape;140;p20"/>
          <p:cNvSpPr txBox="1"/>
          <p:nvPr/>
        </p:nvSpPr>
        <p:spPr>
          <a:xfrm>
            <a:off x="307000" y="2571750"/>
            <a:ext cx="3890400" cy="2428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n-GB" sz="1500">
                <a:solidFill>
                  <a:schemeClr val="dk1"/>
                </a:solidFill>
                <a:latin typeface="Times New Roman"/>
                <a:ea typeface="Times New Roman"/>
                <a:cs typeface="Times New Roman"/>
                <a:sym typeface="Times New Roman"/>
              </a:rPr>
              <a:t>Price</a:t>
            </a:r>
            <a:endParaRPr b="1" sz="15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en-GB" sz="1500">
                <a:solidFill>
                  <a:schemeClr val="dk1"/>
                </a:solidFill>
                <a:latin typeface="Comfortaa"/>
                <a:ea typeface="Comfortaa"/>
                <a:cs typeface="Comfortaa"/>
                <a:sym typeface="Comfortaa"/>
              </a:rPr>
              <a:t>Rebel Foods strategically positions its pricing to be competitive while maintaining profitability. It utilizes various pricing strategies, including value pricing, promotional pricing, and tiered pricing, to attract different customer segments.</a:t>
            </a:r>
            <a:endParaRPr sz="1500">
              <a:solidFill>
                <a:schemeClr val="dk1"/>
              </a:solidFill>
              <a:latin typeface="Comfortaa"/>
              <a:ea typeface="Comfortaa"/>
              <a:cs typeface="Comfortaa"/>
              <a:sym typeface="Comfortaa"/>
            </a:endParaRPr>
          </a:p>
        </p:txBody>
      </p:sp>
      <p:pic>
        <p:nvPicPr>
          <p:cNvPr id="141" name="Google Shape;141;p20"/>
          <p:cNvPicPr preferRelativeResize="0"/>
          <p:nvPr/>
        </p:nvPicPr>
        <p:blipFill>
          <a:blip r:embed="rId3">
            <a:alphaModFix amt="28000"/>
          </a:blip>
          <a:stretch>
            <a:fillRect/>
          </a:stretch>
        </p:blipFill>
        <p:spPr>
          <a:xfrm>
            <a:off x="-1" y="0"/>
            <a:ext cx="9144000" cy="5143500"/>
          </a:xfrm>
          <a:prstGeom prst="rect">
            <a:avLst/>
          </a:prstGeom>
          <a:noFill/>
          <a:ln>
            <a:noFill/>
          </a:ln>
        </p:spPr>
      </p:pic>
      <p:sp>
        <p:nvSpPr>
          <p:cNvPr id="142" name="Google Shape;142;p20"/>
          <p:cNvSpPr txBox="1"/>
          <p:nvPr/>
        </p:nvSpPr>
        <p:spPr>
          <a:xfrm>
            <a:off x="4304000" y="2649050"/>
            <a:ext cx="4779000" cy="230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n-GB" sz="1500">
                <a:solidFill>
                  <a:schemeClr val="dk1"/>
                </a:solidFill>
                <a:latin typeface="Times New Roman"/>
                <a:ea typeface="Times New Roman"/>
                <a:cs typeface="Times New Roman"/>
                <a:sym typeface="Times New Roman"/>
              </a:rPr>
              <a:t>Promotion</a:t>
            </a:r>
            <a:endParaRPr b="1" sz="15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en-GB">
                <a:solidFill>
                  <a:schemeClr val="dk1"/>
                </a:solidFill>
                <a:latin typeface="Comfortaa"/>
                <a:ea typeface="Comfortaa"/>
                <a:cs typeface="Comfortaa"/>
                <a:sym typeface="Comfortaa"/>
              </a:rPr>
              <a:t>Rebel Foods employs a comprehensive marketing strategy, incorporating digital marketing campaigns, social media engagement, influencer collaborations, and targeted promotions to reach its target audience. It leverages data analytics and consumer insights to optimize its marketing efforts.</a:t>
            </a:r>
            <a:endParaRPr>
              <a:solidFill>
                <a:schemeClr val="dk1"/>
              </a:solidFill>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nvSpPr>
        <p:spPr>
          <a:xfrm>
            <a:off x="2020275" y="51525"/>
            <a:ext cx="5547600" cy="10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None/>
            </a:pPr>
            <a:r>
              <a:rPr b="1" lang="en-GB" sz="2700">
                <a:solidFill>
                  <a:schemeClr val="dk1"/>
                </a:solidFill>
                <a:latin typeface="Times New Roman"/>
                <a:ea typeface="Times New Roman"/>
                <a:cs typeface="Times New Roman"/>
                <a:sym typeface="Times New Roman"/>
              </a:rPr>
              <a:t>PESTLE Analysis for Rebel Foods</a:t>
            </a:r>
            <a:endParaRPr b="1" sz="27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sz="1500">
              <a:solidFill>
                <a:schemeClr val="dk1"/>
              </a:solidFill>
              <a:latin typeface="Times New Roman"/>
              <a:ea typeface="Times New Roman"/>
              <a:cs typeface="Times New Roman"/>
              <a:sym typeface="Times New Roman"/>
            </a:endParaRPr>
          </a:p>
        </p:txBody>
      </p:sp>
      <p:sp>
        <p:nvSpPr>
          <p:cNvPr id="148" name="Google Shape;148;p21"/>
          <p:cNvSpPr txBox="1"/>
          <p:nvPr/>
        </p:nvSpPr>
        <p:spPr>
          <a:xfrm>
            <a:off x="3141625" y="667800"/>
            <a:ext cx="2910900" cy="4406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n-GB" sz="2800">
                <a:solidFill>
                  <a:schemeClr val="dk1"/>
                </a:solidFill>
                <a:latin typeface="Times New Roman"/>
                <a:ea typeface="Times New Roman"/>
                <a:cs typeface="Times New Roman"/>
                <a:sym typeface="Times New Roman"/>
              </a:rPr>
              <a:t>Political</a:t>
            </a:r>
            <a:endParaRPr b="1" sz="2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b="1" lang="en-GB" sz="1700">
                <a:solidFill>
                  <a:schemeClr val="dk1"/>
                </a:solidFill>
                <a:latin typeface="Comfortaa"/>
                <a:ea typeface="Comfortaa"/>
                <a:cs typeface="Comfortaa"/>
                <a:sym typeface="Comfortaa"/>
              </a:rPr>
              <a:t>Government regulations on food safety, delivery services, and online platforms have a significant impact on Rebel Foods. Government initiatives supporting food startups and digitalization can also create opportunities for growth.</a:t>
            </a:r>
            <a:endParaRPr b="1" sz="1700">
              <a:solidFill>
                <a:schemeClr val="dk1"/>
              </a:solidFill>
              <a:latin typeface="Comfortaa"/>
              <a:ea typeface="Comfortaa"/>
              <a:cs typeface="Comfortaa"/>
              <a:sym typeface="Comfortaa"/>
            </a:endParaRPr>
          </a:p>
        </p:txBody>
      </p:sp>
      <p:sp>
        <p:nvSpPr>
          <p:cNvPr id="149" name="Google Shape;149;p21"/>
          <p:cNvSpPr txBox="1"/>
          <p:nvPr/>
        </p:nvSpPr>
        <p:spPr>
          <a:xfrm>
            <a:off x="6351550" y="526200"/>
            <a:ext cx="2649000" cy="468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n-GB" sz="2700">
                <a:solidFill>
                  <a:schemeClr val="dk1"/>
                </a:solidFill>
                <a:latin typeface="Times New Roman"/>
                <a:ea typeface="Times New Roman"/>
                <a:cs typeface="Times New Roman"/>
                <a:sym typeface="Times New Roman"/>
              </a:rPr>
              <a:t>Economic</a:t>
            </a:r>
            <a:endParaRPr b="1" sz="27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b="1" lang="en-GB" sz="1700">
                <a:solidFill>
                  <a:schemeClr val="dk1"/>
                </a:solidFill>
                <a:latin typeface="Comfortaa"/>
                <a:ea typeface="Comfortaa"/>
                <a:cs typeface="Comfortaa"/>
                <a:sym typeface="Comfortaa"/>
              </a:rPr>
              <a:t>Economic factors such as inflation, consumer spending patterns, and disposable income levels directly influence Rebel Foods' business. Fluctuations in these factors can affect consumer demand for food delivery services.</a:t>
            </a:r>
            <a:endParaRPr b="1" sz="1700">
              <a:solidFill>
                <a:schemeClr val="dk1"/>
              </a:solidFill>
              <a:latin typeface="Comfortaa"/>
              <a:ea typeface="Comfortaa"/>
              <a:cs typeface="Comfortaa"/>
              <a:sym typeface="Comfortaa"/>
            </a:endParaRPr>
          </a:p>
        </p:txBody>
      </p:sp>
      <p:sp>
        <p:nvSpPr>
          <p:cNvPr id="150" name="Google Shape;150;p21"/>
          <p:cNvSpPr txBox="1"/>
          <p:nvPr/>
        </p:nvSpPr>
        <p:spPr>
          <a:xfrm>
            <a:off x="141625" y="601975"/>
            <a:ext cx="3000000" cy="447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n-GB" sz="2800">
                <a:solidFill>
                  <a:schemeClr val="dk1"/>
                </a:solidFill>
                <a:latin typeface="Times New Roman"/>
                <a:ea typeface="Times New Roman"/>
                <a:cs typeface="Times New Roman"/>
                <a:sym typeface="Times New Roman"/>
              </a:rPr>
              <a:t>Social</a:t>
            </a:r>
            <a:endParaRPr b="1" sz="2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b="1" lang="en-GB" sz="1600">
                <a:solidFill>
                  <a:schemeClr val="dk1"/>
                </a:solidFill>
                <a:latin typeface="Comfortaa"/>
                <a:ea typeface="Comfortaa"/>
                <a:cs typeface="Comfortaa"/>
                <a:sym typeface="Comfortaa"/>
              </a:rPr>
              <a:t>Changing consumer preferences towards convenience, healthier eating habits, and personalized food experiences present both opportunities and challenges for Rebel Foods. Growing awareness of food sustainability and ethical sourcing also influences consumer choices</a:t>
            </a:r>
            <a:endParaRPr b="1" sz="1900">
              <a:latin typeface="Comfortaa"/>
              <a:ea typeface="Comfortaa"/>
              <a:cs typeface="Comfortaa"/>
              <a:sym typeface="Comfortaa"/>
            </a:endParaRPr>
          </a:p>
        </p:txBody>
      </p:sp>
      <p:pic>
        <p:nvPicPr>
          <p:cNvPr id="151" name="Google Shape;151;p21"/>
          <p:cNvPicPr preferRelativeResize="0"/>
          <p:nvPr/>
        </p:nvPicPr>
        <p:blipFill>
          <a:blip r:embed="rId3">
            <a:alphaModFix amt="28000"/>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